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9"/>
  </p:notesMasterIdLst>
  <p:sldIdLst>
    <p:sldId id="256" r:id="rId2"/>
    <p:sldId id="264" r:id="rId3"/>
    <p:sldId id="265" r:id="rId4"/>
    <p:sldId id="273" r:id="rId5"/>
    <p:sldId id="274" r:id="rId6"/>
    <p:sldId id="275" r:id="rId7"/>
    <p:sldId id="257" r:id="rId8"/>
    <p:sldId id="259" r:id="rId9"/>
    <p:sldId id="276" r:id="rId10"/>
    <p:sldId id="261" r:id="rId11"/>
    <p:sldId id="277" r:id="rId12"/>
    <p:sldId id="278" r:id="rId13"/>
    <p:sldId id="280" r:id="rId14"/>
    <p:sldId id="279" r:id="rId15"/>
    <p:sldId id="281" r:id="rId16"/>
    <p:sldId id="282" r:id="rId17"/>
    <p:sldId id="262" r:id="rId18"/>
    <p:sldId id="258" r:id="rId19"/>
    <p:sldId id="260" r:id="rId20"/>
    <p:sldId id="263" r:id="rId21"/>
    <p:sldId id="266" r:id="rId22"/>
    <p:sldId id="267" r:id="rId23"/>
    <p:sldId id="269" r:id="rId24"/>
    <p:sldId id="268" r:id="rId25"/>
    <p:sldId id="270" r:id="rId26"/>
    <p:sldId id="271" r:id="rId27"/>
    <p:sldId id="272"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4BAA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5620"/>
    <p:restoredTop sz="94660"/>
  </p:normalViewPr>
  <p:slideViewPr>
    <p:cSldViewPr>
      <p:cViewPr varScale="1">
        <p:scale>
          <a:sx n="70" d="100"/>
          <a:sy n="70" d="100"/>
        </p:scale>
        <p:origin x="1788"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3299BBA-7B2D-4069-B38F-7A0B4A67A6B0}" type="datetimeFigureOut">
              <a:rPr lang="en-US" smtClean="0"/>
              <a:t>4/28/2015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929BA9B-868C-4821-9C58-07A82A24E621}" type="slidenum">
              <a:rPr lang="en-US" smtClean="0"/>
              <a:t>‹#›</a:t>
            </a:fld>
            <a:endParaRPr lang="en-US"/>
          </a:p>
        </p:txBody>
      </p:sp>
    </p:spTree>
    <p:extLst>
      <p:ext uri="{BB962C8B-B14F-4D97-AF65-F5344CB8AC3E}">
        <p14:creationId xmlns:p14="http://schemas.microsoft.com/office/powerpoint/2010/main" val="37246195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929BA9B-868C-4821-9C58-07A82A24E621}" type="slidenum">
              <a:rPr lang="en-US" smtClean="0"/>
              <a:t>7</a:t>
            </a:fld>
            <a:endParaRPr lang="en-US"/>
          </a:p>
        </p:txBody>
      </p:sp>
    </p:spTree>
    <p:extLst>
      <p:ext uri="{BB962C8B-B14F-4D97-AF65-F5344CB8AC3E}">
        <p14:creationId xmlns:p14="http://schemas.microsoft.com/office/powerpoint/2010/main" val="20938485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1DA87FD-4735-4C5C-B70A-44283D7B29A3}" type="datetimeFigureOut">
              <a:rPr lang="en-US" smtClean="0"/>
              <a:t>4/28/2015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87B896-04CC-4F6D-B9A5-72E5965D0A4A}" type="slidenum">
              <a:rPr lang="en-US" smtClean="0"/>
              <a:t>‹#›</a:t>
            </a:fld>
            <a:endParaRPr lang="en-US"/>
          </a:p>
        </p:txBody>
      </p:sp>
    </p:spTree>
  </p:cSld>
  <p:clrMapOvr>
    <a:masterClrMapping/>
  </p:clrMapOvr>
  <p:transition spd="slow">
    <p:push/>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1DA87FD-4735-4C5C-B70A-44283D7B29A3}" type="datetimeFigureOut">
              <a:rPr lang="en-US" smtClean="0"/>
              <a:t>4/28/2015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87B896-04CC-4F6D-B9A5-72E5965D0A4A}" type="slidenum">
              <a:rPr lang="en-US" smtClean="0"/>
              <a:t>‹#›</a:t>
            </a:fld>
            <a:endParaRPr lang="en-US"/>
          </a:p>
        </p:txBody>
      </p:sp>
    </p:spTree>
  </p:cSld>
  <p:clrMapOvr>
    <a:masterClrMapping/>
  </p:clrMapOvr>
  <p:transition spd="slow">
    <p:push/>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51DA87FD-4735-4C5C-B70A-44283D7B29A3}" type="datetimeFigureOut">
              <a:rPr lang="en-US" smtClean="0"/>
              <a:t>4/28/2015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87B896-04CC-4F6D-B9A5-72E5965D0A4A}" type="slidenum">
              <a:rPr lang="en-US" smtClean="0"/>
              <a:t>‹#›</a:t>
            </a:fld>
            <a:endParaRPr lang="en-US"/>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spd="slow">
    <p:push/>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1DA87FD-4735-4C5C-B70A-44283D7B29A3}" type="datetimeFigureOut">
              <a:rPr lang="en-US" smtClean="0"/>
              <a:t>4/28/2015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87B896-04CC-4F6D-B9A5-72E5965D0A4A}" type="slidenum">
              <a:rPr lang="en-US" smtClean="0"/>
              <a:t>‹#›</a:t>
            </a:fld>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transition spd="slow">
    <p:push/>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1DA87FD-4735-4C5C-B70A-44283D7B29A3}" type="datetimeFigureOut">
              <a:rPr lang="en-US" smtClean="0"/>
              <a:t>4/28/2015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87B896-04CC-4F6D-B9A5-72E5965D0A4A}" type="slidenum">
              <a:rPr lang="en-US" smtClean="0"/>
              <a:t>‹#›</a:t>
            </a:fld>
            <a:endParaRPr lang="en-US"/>
          </a:p>
        </p:txBody>
      </p:sp>
    </p:spTree>
  </p:cSld>
  <p:clrMapOvr>
    <a:masterClrMapping/>
  </p:clrMapOvr>
  <p:transition spd="slow">
    <p:push/>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51DA87FD-4735-4C5C-B70A-44283D7B29A3}" type="datetimeFigureOut">
              <a:rPr lang="en-US" smtClean="0"/>
              <a:t>4/28/2015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87B896-04CC-4F6D-B9A5-72E5965D0A4A}" type="slidenum">
              <a:rPr lang="en-US" smtClean="0"/>
              <a:t>‹#›</a:t>
            </a:fld>
            <a:endParaRPr lang="en-US"/>
          </a:p>
        </p:txBody>
      </p:sp>
      <p:sp>
        <p:nvSpPr>
          <p:cNvPr id="9" name="Content Placeholder 8"/>
          <p:cNvSpPr>
            <a:spLocks noGrp="1"/>
          </p:cNvSpPr>
          <p:nvPr>
            <p:ph sz="quarter" idx="13"/>
          </p:nvPr>
        </p:nvSpPr>
        <p:spPr>
          <a:xfrm>
            <a:off x="676655"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spd="slow">
    <p:push/>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1DA87FD-4735-4C5C-B70A-44283D7B29A3}" type="datetimeFigureOut">
              <a:rPr lang="en-US" smtClean="0"/>
              <a:t>4/28/2015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A87B896-04CC-4F6D-B9A5-72E5965D0A4A}" type="slidenum">
              <a:rPr lang="en-US" smtClean="0"/>
              <a:t>‹#›</a:t>
            </a:fld>
            <a:endParaRPr lang="en-US"/>
          </a:p>
        </p:txBody>
      </p:sp>
    </p:spTree>
  </p:cSld>
  <p:clrMapOvr>
    <a:masterClrMapping/>
  </p:clrMapOvr>
  <p:transition spd="slow">
    <p:push/>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1DA87FD-4735-4C5C-B70A-44283D7B29A3}" type="datetimeFigureOut">
              <a:rPr lang="en-US" smtClean="0"/>
              <a:t>4/28/2015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A87B896-04CC-4F6D-B9A5-72E5965D0A4A}" type="slidenum">
              <a:rPr lang="en-US" smtClean="0"/>
              <a:t>‹#›</a:t>
            </a:fld>
            <a:endParaRPr lang="en-US"/>
          </a:p>
        </p:txBody>
      </p:sp>
    </p:spTree>
  </p:cSld>
  <p:clrMapOvr>
    <a:masterClrMapping/>
  </p:clrMapOvr>
  <p:transition spd="slow">
    <p:push/>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51DA87FD-4735-4C5C-B70A-44283D7B29A3}" type="datetimeFigureOut">
              <a:rPr lang="en-US" smtClean="0"/>
              <a:t>4/28/2015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A87B896-04CC-4F6D-B9A5-72E5965D0A4A}" type="slidenum">
              <a:rPr lang="en-US" smtClean="0"/>
              <a:t>‹#›</a:t>
            </a:fld>
            <a:endParaRPr lang="en-US"/>
          </a:p>
        </p:txBody>
      </p:sp>
    </p:spTree>
  </p:cSld>
  <p:clrMapOvr>
    <a:masterClrMapping/>
  </p:clrMapOvr>
  <p:transition spd="slow">
    <p:push/>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51DA87FD-4735-4C5C-B70A-44283D7B29A3}" type="datetimeFigureOut">
              <a:rPr lang="en-US" smtClean="0"/>
              <a:t>4/28/2015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87B896-04CC-4F6D-B9A5-72E5965D0A4A}" type="slidenum">
              <a:rPr lang="en-US" smtClean="0"/>
              <a:t>‹#›</a:t>
            </a:fld>
            <a:endParaRPr lang="en-US"/>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spd="slow">
    <p:push/>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1DA87FD-4735-4C5C-B70A-44283D7B29A3}" type="datetimeFigureOut">
              <a:rPr lang="en-US" smtClean="0"/>
              <a:t>4/28/2015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87B896-04CC-4F6D-B9A5-72E5965D0A4A}" type="slidenum">
              <a:rPr lang="en-US" smtClean="0"/>
              <a:t>‹#›</a:t>
            </a:fld>
            <a:endParaRPr lang="en-US"/>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Tree>
  </p:cSld>
  <p:clrMapOvr>
    <a:masterClrMapping/>
  </p:clrMapOvr>
  <p:transition spd="slow">
    <p:push/>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51DA87FD-4735-4C5C-B70A-44283D7B29A3}" type="datetimeFigureOut">
              <a:rPr lang="en-US" smtClean="0"/>
              <a:t>4/28/2015</a:t>
            </a:fld>
            <a:endParaRPr lang="en-US"/>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8A87B896-04CC-4F6D-B9A5-72E5965D0A4A}" type="slidenum">
              <a:rPr lang="en-US" smtClean="0"/>
              <a:t>‹#›</a:t>
            </a:fld>
            <a:endParaRPr lang="en-US"/>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spd="slow">
    <p:push/>
  </p:transition>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www.easyauscultation.com/course-contents?courseid=22" TargetMode="External"/><Relationship Id="rId2" Type="http://schemas.openxmlformats.org/officeDocument/2006/relationships/hyperlink" Target="http://www.easyauscultation.com/course-contents?courseid=201"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www.heart.org/HEARTORG/Conditions/HighBloodPressure/AboutHighBloodPressure/Hypertensive-Crisis_UCM_301782_Article.jsp"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www.heart.org/HEARTORG/Conditions/HighBloodPressure/WhyBloodPressureMatters/Heart-and-Artery-Damage-and-High-Blood-Pressure_UCM_301823_Article.jsp" TargetMode="External"/><Relationship Id="rId2" Type="http://schemas.openxmlformats.org/officeDocument/2006/relationships/hyperlink" Target="http://www.heart.org/HEARTORG/Conditions/HighBloodPressure/WhyBloodPressureMatters/Stroke-and-High-Blood-Pressure_UCM_301824_Article.jsp" TargetMode="External"/><Relationship Id="rId1" Type="http://schemas.openxmlformats.org/officeDocument/2006/relationships/slideLayout" Target="../slideLayouts/slideLayout2.xml"/><Relationship Id="rId4" Type="http://schemas.openxmlformats.org/officeDocument/2006/relationships/hyperlink" Target="http://www.heart.org/HEARTORG/Conditions/HighBloodPressure/WhyBloodPressureMatters/Kidney-Damage-and-High-Blood-Pressure_UCM_301825_Article.jsp" TargetMode="External"/></Relationships>
</file>

<file path=ppt/slides/_rels/slide25.xml.rels><?xml version="1.0" encoding="UTF-8" standalone="yes"?>
<Relationships xmlns="http://schemas.openxmlformats.org/package/2006/relationships"><Relationship Id="rId2" Type="http://schemas.openxmlformats.org/officeDocument/2006/relationships/hyperlink" Target="http://www.heart.org/HEARTORG/Conditions/Arrhythmia/SymptomsDiagnosisMonitoringofArrhythmia/Syncope-Fainting_UCM_430006_Article.jsp"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hyperlink" Target="http://en.wiktionary.org/wiki/%CE%BC%CE%AD%CF%84%CF%81%CE%BF%CE%BD#Ancient_Greek" TargetMode="External"/><Relationship Id="rId3" Type="http://schemas.openxmlformats.org/officeDocument/2006/relationships/hyperlink" Target="http://en.wiktionary.org/wiki/%CF%83%CF%86%CF%85%CE%B3%CE%BC%CF%8C%CF%82#Ancient_Greek" TargetMode="External"/><Relationship Id="rId7" Type="http://schemas.openxmlformats.org/officeDocument/2006/relationships/hyperlink" Target="http://en.wiktionary.org/wiki/%CE%BC%CE%B1%CE%BD%CF%8C%CF%82#Ancient_Greek" TargetMode="External"/><Relationship Id="rId2" Type="http://schemas.openxmlformats.org/officeDocument/2006/relationships/hyperlink" Target="http://en.wikipedia.org/wiki/Ancient_Greek_language" TargetMode="External"/><Relationship Id="rId1" Type="http://schemas.openxmlformats.org/officeDocument/2006/relationships/slideLayout" Target="../slideLayouts/slideLayout2.xml"/><Relationship Id="rId6" Type="http://schemas.openxmlformats.org/officeDocument/2006/relationships/hyperlink" Target="http://en.wiktionary.org/wiki/manom%C3%A8tre#French" TargetMode="External"/><Relationship Id="rId5" Type="http://schemas.openxmlformats.org/officeDocument/2006/relationships/hyperlink" Target="http://en.wikipedia.org/wiki/French_language" TargetMode="External"/><Relationship Id="rId4" Type="http://schemas.openxmlformats.org/officeDocument/2006/relationships/hyperlink" Target="http://en.wiktionary.org/wiki/%CF%83%CF%86%CF%8D%CE%B6%CF%89#Ancient_Greek"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1600200"/>
            <a:ext cx="8534400" cy="1780108"/>
          </a:xfrm>
        </p:spPr>
        <p:txBody>
          <a:bodyPr>
            <a:normAutofit fontScale="90000"/>
          </a:bodyPr>
          <a:lstStyle/>
          <a:p>
            <a:r>
              <a:rPr lang="en-US" sz="7200" b="1" dirty="0" smtClean="0"/>
              <a:t>Blood Pressure</a:t>
            </a:r>
            <a:br>
              <a:rPr lang="en-US" sz="7200" b="1" dirty="0" smtClean="0"/>
            </a:br>
            <a:r>
              <a:rPr lang="en-US" sz="7200" b="1" dirty="0" smtClean="0"/>
              <a:t>Basics</a:t>
            </a:r>
            <a:endParaRPr lang="en-US" sz="7200" b="1" dirty="0"/>
          </a:p>
        </p:txBody>
      </p:sp>
    </p:spTree>
    <p:extLst>
      <p:ext uri="{BB962C8B-B14F-4D97-AF65-F5344CB8AC3E}">
        <p14:creationId xmlns:p14="http://schemas.microsoft.com/office/powerpoint/2010/main" val="2331090832"/>
      </p:ext>
    </p:extLst>
  </p:cSld>
  <p:clrMapOvr>
    <a:masterClrMapping/>
  </p:clrMapOvr>
  <p:transition spd="slow">
    <p:push/>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le 2"/>
          <p:cNvSpPr txBox="1">
            <a:spLocks/>
          </p:cNvSpPr>
          <p:nvPr/>
        </p:nvSpPr>
        <p:spPr>
          <a:xfrm>
            <a:off x="457200" y="320040"/>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b="1" dirty="0" smtClean="0"/>
              <a:t>Measuring Blood Pressure</a:t>
            </a:r>
            <a:endParaRPr lang="en-US" b="1" dirty="0"/>
          </a:p>
        </p:txBody>
      </p:sp>
      <p:sp>
        <p:nvSpPr>
          <p:cNvPr id="21" name="TextBox 20"/>
          <p:cNvSpPr txBox="1"/>
          <p:nvPr/>
        </p:nvSpPr>
        <p:spPr>
          <a:xfrm>
            <a:off x="4754617" y="6250215"/>
            <a:ext cx="3773214" cy="230832"/>
          </a:xfrm>
          <a:prstGeom prst="rect">
            <a:avLst/>
          </a:prstGeom>
          <a:noFill/>
        </p:spPr>
        <p:txBody>
          <a:bodyPr wrap="square" rtlCol="0">
            <a:spAutoFit/>
          </a:bodyPr>
          <a:lstStyle/>
          <a:p>
            <a:pPr algn="ctr"/>
            <a:r>
              <a:rPr lang="en-US" sz="900" dirty="0"/>
              <a:t>http://wakemedvoices.org/wp-content/uploads/2011/09/stethoscope.jpg</a:t>
            </a:r>
          </a:p>
        </p:txBody>
      </p:sp>
      <p:sp>
        <p:nvSpPr>
          <p:cNvPr id="36" name="Title 2"/>
          <p:cNvSpPr txBox="1">
            <a:spLocks/>
          </p:cNvSpPr>
          <p:nvPr/>
        </p:nvSpPr>
        <p:spPr>
          <a:xfrm>
            <a:off x="499236" y="883920"/>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dirty="0" smtClean="0">
                <a:solidFill>
                  <a:schemeClr val="tx1"/>
                </a:solidFill>
              </a:rPr>
              <a:t>The Stethoscope</a:t>
            </a:r>
            <a:endParaRPr lang="en-US" sz="4000" b="1" dirty="0">
              <a:solidFill>
                <a:schemeClr val="tx1"/>
              </a:solidFill>
            </a:endParaRPr>
          </a:p>
        </p:txBody>
      </p:sp>
      <p:pic>
        <p:nvPicPr>
          <p:cNvPr id="4100" name="Picture 4" descr="http://wakemedvoices.org/wp-content/uploads/2011/09/stethoscop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26724" y="2821214"/>
            <a:ext cx="3429000" cy="3429001"/>
          </a:xfrm>
          <a:prstGeom prst="rect">
            <a:avLst/>
          </a:prstGeom>
          <a:noFill/>
          <a:extLst>
            <a:ext uri="{909E8E84-426E-40DD-AFC4-6F175D3DCCD1}">
              <a14:hiddenFill xmlns:a14="http://schemas.microsoft.com/office/drawing/2010/main">
                <a:solidFill>
                  <a:srgbClr val="FFFFFF"/>
                </a:solidFill>
              </a14:hiddenFill>
            </a:ext>
          </a:extLst>
        </p:spPr>
      </p:pic>
      <p:sp>
        <p:nvSpPr>
          <p:cNvPr id="16" name="Content Placeholder 1"/>
          <p:cNvSpPr>
            <a:spLocks noGrp="1"/>
          </p:cNvSpPr>
          <p:nvPr>
            <p:ph idx="1"/>
          </p:nvPr>
        </p:nvSpPr>
        <p:spPr>
          <a:xfrm>
            <a:off x="228600" y="2579870"/>
            <a:ext cx="6019800" cy="3810000"/>
          </a:xfrm>
        </p:spPr>
        <p:txBody>
          <a:bodyPr>
            <a:normAutofit/>
          </a:bodyPr>
          <a:lstStyle/>
          <a:p>
            <a:r>
              <a:rPr lang="en-US" b="1" dirty="0" smtClean="0"/>
              <a:t>A </a:t>
            </a:r>
            <a:r>
              <a:rPr lang="en-US" b="1" i="1" dirty="0" smtClean="0"/>
              <a:t>stethoscope</a:t>
            </a:r>
            <a:r>
              <a:rPr lang="en-US" b="1" dirty="0" smtClean="0"/>
              <a:t> allows you to hear your heart beat and your blood flow</a:t>
            </a:r>
          </a:p>
          <a:p>
            <a:pPr>
              <a:spcBef>
                <a:spcPts val="1200"/>
              </a:spcBef>
            </a:pPr>
            <a:r>
              <a:rPr lang="en-US" b="1" dirty="0" smtClean="0"/>
              <a:t>When used with a </a:t>
            </a:r>
            <a:r>
              <a:rPr lang="en-US" b="1" i="1" dirty="0" smtClean="0"/>
              <a:t>sphygmomanometer</a:t>
            </a:r>
            <a:r>
              <a:rPr lang="en-US" b="1" dirty="0" smtClean="0"/>
              <a:t>, you can hear the blood flow through</a:t>
            </a:r>
            <a:br>
              <a:rPr lang="en-US" b="1" dirty="0" smtClean="0"/>
            </a:br>
            <a:r>
              <a:rPr lang="en-US" b="1" dirty="0" smtClean="0"/>
              <a:t>your brachial artery, allowing you </a:t>
            </a:r>
            <a:br>
              <a:rPr lang="en-US" b="1" dirty="0" smtClean="0"/>
            </a:br>
            <a:r>
              <a:rPr lang="en-US" b="1" dirty="0" smtClean="0"/>
              <a:t>to measure your blood pressure</a:t>
            </a:r>
          </a:p>
          <a:p>
            <a:pPr marL="0" indent="0">
              <a:buNone/>
            </a:pPr>
            <a:endParaRPr lang="en-US" dirty="0"/>
          </a:p>
        </p:txBody>
      </p:sp>
    </p:spTree>
    <p:extLst>
      <p:ext uri="{BB962C8B-B14F-4D97-AF65-F5344CB8AC3E}">
        <p14:creationId xmlns:p14="http://schemas.microsoft.com/office/powerpoint/2010/main" val="2571046756"/>
      </p:ext>
    </p:extLst>
  </p:cSld>
  <p:clrMapOvr>
    <a:masterClrMapping/>
  </p:clrMapOvr>
  <p:transition spd="slow">
    <p:push/>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1800’s </a:t>
            </a:r>
          </a:p>
          <a:p>
            <a:r>
              <a:rPr lang="en-US" dirty="0" smtClean="0"/>
              <a:t>Invented by Rene Laennec when he discovered that he could hear the heart of a patient through a tube of paper he rolled up so he did not have to place his head on the patient (he was tired of placing the side of his face against dirty, smelly, lice ridden bodies.) </a:t>
            </a:r>
          </a:p>
          <a:p>
            <a:r>
              <a:rPr lang="en-US" dirty="0" err="1" smtClean="0"/>
              <a:t>Stethos</a:t>
            </a:r>
            <a:r>
              <a:rPr lang="en-US" dirty="0" smtClean="0"/>
              <a:t> – Greek  for chest</a:t>
            </a:r>
          </a:p>
          <a:p>
            <a:r>
              <a:rPr lang="en-US" dirty="0" err="1" smtClean="0"/>
              <a:t>Scopos</a:t>
            </a:r>
            <a:r>
              <a:rPr lang="en-US" dirty="0" smtClean="0"/>
              <a:t> – </a:t>
            </a:r>
            <a:r>
              <a:rPr lang="en-US" dirty="0"/>
              <a:t>G</a:t>
            </a:r>
            <a:r>
              <a:rPr lang="en-US" dirty="0" smtClean="0"/>
              <a:t>reek for examination</a:t>
            </a:r>
          </a:p>
          <a:p>
            <a:pPr marL="0" indent="0">
              <a:buNone/>
            </a:pPr>
            <a:endParaRPr lang="en-US" dirty="0"/>
          </a:p>
        </p:txBody>
      </p:sp>
      <p:sp>
        <p:nvSpPr>
          <p:cNvPr id="3" name="Title 2"/>
          <p:cNvSpPr>
            <a:spLocks noGrp="1"/>
          </p:cNvSpPr>
          <p:nvPr>
            <p:ph type="title"/>
          </p:nvPr>
        </p:nvSpPr>
        <p:spPr/>
        <p:txBody>
          <a:bodyPr/>
          <a:lstStyle/>
          <a:p>
            <a:r>
              <a:rPr lang="en-US" dirty="0" smtClean="0"/>
              <a:t>History of </a:t>
            </a:r>
            <a:r>
              <a:rPr lang="en-US" dirty="0" smtClean="0"/>
              <a:t>Stethoscope</a:t>
            </a:r>
            <a:endParaRPr lang="en-US" dirty="0"/>
          </a:p>
        </p:txBody>
      </p:sp>
    </p:spTree>
    <p:extLst>
      <p:ext uri="{BB962C8B-B14F-4D97-AF65-F5344CB8AC3E}">
        <p14:creationId xmlns:p14="http://schemas.microsoft.com/office/powerpoint/2010/main" val="3278124955"/>
      </p:ext>
    </p:extLst>
  </p:cSld>
  <p:clrMapOvr>
    <a:masterClrMapping/>
  </p:clrMapOvr>
  <p:transition spd="slow">
    <p:push/>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“Whoosh” – a heart valve isn’t fully closing</a:t>
            </a:r>
          </a:p>
          <a:p>
            <a:r>
              <a:rPr lang="en-US" dirty="0" smtClean="0"/>
              <a:t>No sound in your abdomen – </a:t>
            </a:r>
            <a:r>
              <a:rPr lang="en-US" sz="2000" dirty="0" smtClean="0"/>
              <a:t>obstructed bowel </a:t>
            </a:r>
          </a:p>
          <a:p>
            <a:pPr lvl="1"/>
            <a:r>
              <a:rPr lang="en-US" sz="1100" dirty="0" smtClean="0"/>
              <a:t>Abdominal </a:t>
            </a:r>
            <a:r>
              <a:rPr lang="en-US" sz="1100" dirty="0"/>
              <a:t>sounds (bowel sounds) are made by the movement of the intestines as they push food through. The intestines are hollow, so bowel sounds echo through the abdomen much like the sounds heard from water pipes.</a:t>
            </a:r>
            <a:endParaRPr lang="en-US" sz="1100" dirty="0" smtClean="0"/>
          </a:p>
          <a:p>
            <a:r>
              <a:rPr lang="en-US" dirty="0" smtClean="0"/>
              <a:t>Doctors listen to three main organs during auscultation: the heart, the lungs, and the gastrointestinal system.  They listen for unusual heart sounds such as gallops or murmurs, unusual lung sounds such as wheezes and crackles and the presence of bowel sounds.  </a:t>
            </a:r>
          </a:p>
          <a:p>
            <a:endParaRPr lang="en-US" dirty="0"/>
          </a:p>
        </p:txBody>
      </p:sp>
      <p:sp>
        <p:nvSpPr>
          <p:cNvPr id="3" name="Title 2"/>
          <p:cNvSpPr>
            <a:spLocks noGrp="1"/>
          </p:cNvSpPr>
          <p:nvPr>
            <p:ph type="title"/>
          </p:nvPr>
        </p:nvSpPr>
        <p:spPr/>
        <p:txBody>
          <a:bodyPr>
            <a:normAutofit fontScale="90000"/>
          </a:bodyPr>
          <a:lstStyle/>
          <a:p>
            <a:r>
              <a:rPr lang="en-US" dirty="0" smtClean="0"/>
              <a:t>Why listen to the body?</a:t>
            </a:r>
            <a:br>
              <a:rPr lang="en-US" dirty="0" smtClean="0"/>
            </a:br>
            <a:r>
              <a:rPr lang="en-US" dirty="0" smtClean="0"/>
              <a:t>Auscultation</a:t>
            </a:r>
            <a:endParaRPr lang="en-US" dirty="0"/>
          </a:p>
        </p:txBody>
      </p:sp>
    </p:spTree>
    <p:extLst>
      <p:ext uri="{BB962C8B-B14F-4D97-AF65-F5344CB8AC3E}">
        <p14:creationId xmlns:p14="http://schemas.microsoft.com/office/powerpoint/2010/main" val="2036752835"/>
      </p:ext>
    </p:extLst>
  </p:cSld>
  <p:clrMapOvr>
    <a:masterClrMapping/>
  </p:clrMapOvr>
  <p:transition spd="slow">
    <p:push/>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The Liver scratch test can be used to determine the size and location of the liver during auscultation of a </a:t>
            </a:r>
            <a:r>
              <a:rPr lang="en-US" dirty="0" err="1" smtClean="0"/>
              <a:t>paitient</a:t>
            </a:r>
            <a:endParaRPr lang="en-US" dirty="0" smtClean="0"/>
          </a:p>
          <a:p>
            <a:r>
              <a:rPr lang="en-US" dirty="0" smtClean="0"/>
              <a:t>Place the stethoscope over the approximate location of the patient’s liver and then scratch the skin of the </a:t>
            </a:r>
            <a:r>
              <a:rPr lang="en-US" dirty="0" err="1" smtClean="0"/>
              <a:t>paitient’s</a:t>
            </a:r>
            <a:r>
              <a:rPr lang="en-US" dirty="0" smtClean="0"/>
              <a:t> abdomen lightly, moving laterally along the liver border.  When the liver is encountered the scratching sound heard in the stethoscope will increase significantly.  </a:t>
            </a:r>
            <a:endParaRPr lang="en-US" dirty="0"/>
          </a:p>
        </p:txBody>
      </p:sp>
      <p:sp>
        <p:nvSpPr>
          <p:cNvPr id="3" name="Title 2"/>
          <p:cNvSpPr>
            <a:spLocks noGrp="1"/>
          </p:cNvSpPr>
          <p:nvPr>
            <p:ph type="title"/>
          </p:nvPr>
        </p:nvSpPr>
        <p:spPr/>
        <p:txBody>
          <a:bodyPr/>
          <a:lstStyle/>
          <a:p>
            <a:r>
              <a:rPr lang="en-US" dirty="0" smtClean="0"/>
              <a:t>Auscultation of the Liver</a:t>
            </a:r>
            <a:endParaRPr lang="en-US" dirty="0"/>
          </a:p>
        </p:txBody>
      </p:sp>
    </p:spTree>
    <p:extLst>
      <p:ext uri="{BB962C8B-B14F-4D97-AF65-F5344CB8AC3E}">
        <p14:creationId xmlns:p14="http://schemas.microsoft.com/office/powerpoint/2010/main" val="1037462373"/>
      </p:ext>
    </p:extLst>
  </p:cSld>
  <p:clrMapOvr>
    <a:masterClrMapping/>
  </p:clrMapOvr>
  <p:transition spd="slow">
    <p:push/>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Listen to the links below and then use a stethoscope to listen to yourself and any volunteers.  </a:t>
            </a:r>
          </a:p>
          <a:p>
            <a:r>
              <a:rPr lang="en-US" dirty="0" smtClean="0"/>
              <a:t>Lung Sounds – Go to the site below and click on Begin Course</a:t>
            </a:r>
            <a:r>
              <a:rPr lang="en-US" dirty="0"/>
              <a:t> </a:t>
            </a:r>
            <a:r>
              <a:rPr lang="en-US" dirty="0" smtClean="0">
                <a:hlinkClick r:id="rId2"/>
              </a:rPr>
              <a:t>http</a:t>
            </a:r>
            <a:r>
              <a:rPr lang="en-US" dirty="0">
                <a:hlinkClick r:id="rId2"/>
              </a:rPr>
              <a:t>://</a:t>
            </a:r>
            <a:r>
              <a:rPr lang="en-US" dirty="0" smtClean="0">
                <a:hlinkClick r:id="rId2"/>
              </a:rPr>
              <a:t>www.easyauscultation.com/course-contents?courseid=201</a:t>
            </a:r>
            <a:endParaRPr lang="en-US" dirty="0" smtClean="0"/>
          </a:p>
          <a:p>
            <a:r>
              <a:rPr lang="en-US" dirty="0" smtClean="0"/>
              <a:t>Heart Sounds – Go to the site below and click on </a:t>
            </a:r>
            <a:r>
              <a:rPr lang="en-US" dirty="0"/>
              <a:t>Begin </a:t>
            </a:r>
            <a:r>
              <a:rPr lang="en-US" dirty="0" smtClean="0"/>
              <a:t>Course -</a:t>
            </a:r>
            <a:r>
              <a:rPr lang="en-US" dirty="0" smtClean="0">
                <a:hlinkClick r:id="rId3"/>
              </a:rPr>
              <a:t>http</a:t>
            </a:r>
            <a:r>
              <a:rPr lang="en-US" dirty="0">
                <a:hlinkClick r:id="rId3"/>
              </a:rPr>
              <a:t>://</a:t>
            </a:r>
            <a:r>
              <a:rPr lang="en-US" dirty="0" smtClean="0">
                <a:hlinkClick r:id="rId3"/>
              </a:rPr>
              <a:t>www.easyauscultation.com/course-contents?courseid=22</a:t>
            </a:r>
            <a:endParaRPr lang="en-US" dirty="0" smtClean="0"/>
          </a:p>
          <a:p>
            <a:endParaRPr lang="en-US" dirty="0"/>
          </a:p>
        </p:txBody>
      </p:sp>
      <p:sp>
        <p:nvSpPr>
          <p:cNvPr id="3" name="Title 2"/>
          <p:cNvSpPr>
            <a:spLocks noGrp="1"/>
          </p:cNvSpPr>
          <p:nvPr>
            <p:ph type="title"/>
          </p:nvPr>
        </p:nvSpPr>
        <p:spPr/>
        <p:txBody>
          <a:bodyPr/>
          <a:lstStyle/>
          <a:p>
            <a:r>
              <a:rPr lang="en-US" dirty="0" smtClean="0"/>
              <a:t>You are the Doctor</a:t>
            </a:r>
            <a:endParaRPr lang="en-US" dirty="0"/>
          </a:p>
        </p:txBody>
      </p:sp>
    </p:spTree>
    <p:extLst>
      <p:ext uri="{BB962C8B-B14F-4D97-AF65-F5344CB8AC3E}">
        <p14:creationId xmlns:p14="http://schemas.microsoft.com/office/powerpoint/2010/main" val="3448127989"/>
      </p:ext>
    </p:extLst>
  </p:cSld>
  <p:clrMapOvr>
    <a:masterClrMapping/>
  </p:clrMapOvr>
  <p:transition spd="slow">
    <p:push/>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t>Where to </a:t>
            </a:r>
            <a:r>
              <a:rPr lang="en-US" dirty="0" smtClean="0"/>
              <a:t>auscultate for lung sounds</a:t>
            </a:r>
            <a:r>
              <a:rPr lang="en-US" dirty="0"/>
              <a:t/>
            </a:r>
            <a:br>
              <a:rPr lang="en-US" dirty="0"/>
            </a:br>
            <a:endParaRPr lang="en-US" dirty="0"/>
          </a:p>
        </p:txBody>
      </p:sp>
      <p:pic>
        <p:nvPicPr>
          <p:cNvPr id="1026" name="Picture 2" descr="http://www.emsjunkie.com/wp-content/uploads/2012/11/Lung-Sounds-Posterior.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181600" y="2590800"/>
            <a:ext cx="2931685" cy="3451225"/>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ttp://www.emsjunkie.com/wp-content/uploads/2012/11/Lung-Sounds-Anterior.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71600" y="2420937"/>
            <a:ext cx="2990850" cy="37909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51531232"/>
      </p:ext>
    </p:extLst>
  </p:cSld>
  <p:clrMapOvr>
    <a:masterClrMapping/>
  </p:clrMapOvr>
  <p:transition spd="slow">
    <p:push/>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533400"/>
            <a:ext cx="8229600" cy="1252728"/>
          </a:xfrm>
        </p:spPr>
        <p:txBody>
          <a:bodyPr>
            <a:normAutofit fontScale="90000"/>
          </a:bodyPr>
          <a:lstStyle/>
          <a:p>
            <a:r>
              <a:rPr lang="en-US" dirty="0" smtClean="0"/>
              <a:t>Auscultation of the heart (you are listening to the valves open and close)</a:t>
            </a:r>
            <a:endParaRPr lang="en-US" dirty="0"/>
          </a:p>
        </p:txBody>
      </p:sp>
      <p:pic>
        <p:nvPicPr>
          <p:cNvPr id="2050" name="Picture 2" descr="https://www.ole.bris.ac.uk/bbcswebdav/institution/Faculty%20of%20Medicine%20and%20Dentistry/MB%20ChB/Hippocrates%20Year%203%20Medicine%20and%20Surgery/Cardiology%20-%20Valvular%20heart%20disease/images/pic005.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762000" y="2209800"/>
            <a:ext cx="3145129" cy="3451225"/>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http://img2.tfd.com/mk/H/X2604-H-15.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0" y="2470149"/>
            <a:ext cx="3810000" cy="31908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39162851"/>
      </p:ext>
    </p:extLst>
  </p:cSld>
  <p:clrMapOvr>
    <a:masterClrMapping/>
  </p:clrMapOvr>
  <p:transition spd="slow">
    <p:push/>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le 2"/>
          <p:cNvSpPr txBox="1">
            <a:spLocks/>
          </p:cNvSpPr>
          <p:nvPr/>
        </p:nvSpPr>
        <p:spPr>
          <a:xfrm>
            <a:off x="457200"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b="1" dirty="0" smtClean="0"/>
              <a:t>Measuring Blood Pressure</a:t>
            </a:r>
            <a:endParaRPr lang="en-US" b="1" dirty="0"/>
          </a:p>
        </p:txBody>
      </p:sp>
      <p:sp>
        <p:nvSpPr>
          <p:cNvPr id="36" name="Title 2"/>
          <p:cNvSpPr txBox="1">
            <a:spLocks/>
          </p:cNvSpPr>
          <p:nvPr/>
        </p:nvSpPr>
        <p:spPr>
          <a:xfrm>
            <a:off x="499236" y="920496"/>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dirty="0" smtClean="0">
                <a:solidFill>
                  <a:schemeClr val="tx1"/>
                </a:solidFill>
              </a:rPr>
              <a:t>Procedure</a:t>
            </a:r>
            <a:endParaRPr lang="en-US" sz="4000" b="1" dirty="0">
              <a:solidFill>
                <a:schemeClr val="tx1"/>
              </a:solidFill>
            </a:endParaRPr>
          </a:p>
        </p:txBody>
      </p:sp>
      <p:sp>
        <p:nvSpPr>
          <p:cNvPr id="16" name="Content Placeholder 1"/>
          <p:cNvSpPr>
            <a:spLocks noGrp="1"/>
          </p:cNvSpPr>
          <p:nvPr>
            <p:ph idx="1"/>
          </p:nvPr>
        </p:nvSpPr>
        <p:spPr>
          <a:xfrm>
            <a:off x="228600" y="2438400"/>
            <a:ext cx="8686800" cy="3886200"/>
          </a:xfrm>
        </p:spPr>
        <p:txBody>
          <a:bodyPr>
            <a:normAutofit/>
          </a:bodyPr>
          <a:lstStyle/>
          <a:p>
            <a:r>
              <a:rPr lang="en-US" sz="2000" b="1" dirty="0" smtClean="0"/>
              <a:t>Sit comfortably with arm supported at heart level</a:t>
            </a:r>
          </a:p>
          <a:p>
            <a:r>
              <a:rPr lang="en-US" sz="2000" b="1" dirty="0" smtClean="0"/>
              <a:t>Snugly wrap the </a:t>
            </a:r>
            <a:r>
              <a:rPr lang="en-US" sz="2000" b="1" i="1" dirty="0"/>
              <a:t>sphygmomanometer</a:t>
            </a:r>
            <a:r>
              <a:rPr lang="en-US" sz="2000" b="1" dirty="0"/>
              <a:t> cuff </a:t>
            </a:r>
            <a:r>
              <a:rPr lang="en-US" sz="2000" b="1" dirty="0" smtClean="0"/>
              <a:t>around </a:t>
            </a:r>
            <a:br>
              <a:rPr lang="en-US" sz="2000" b="1" dirty="0" smtClean="0"/>
            </a:br>
            <a:r>
              <a:rPr lang="en-US" sz="2000" b="1" dirty="0" smtClean="0"/>
              <a:t>the upper arm, one inch above the elbow</a:t>
            </a:r>
          </a:p>
          <a:p>
            <a:r>
              <a:rPr lang="en-US" sz="2000" b="1" dirty="0" smtClean="0"/>
              <a:t>Place the stethoscope just above the crease of the </a:t>
            </a:r>
            <a:br>
              <a:rPr lang="en-US" sz="2000" b="1" dirty="0" smtClean="0"/>
            </a:br>
            <a:r>
              <a:rPr lang="en-US" sz="2000" b="1" dirty="0" smtClean="0"/>
              <a:t>elbow</a:t>
            </a:r>
          </a:p>
          <a:p>
            <a:r>
              <a:rPr lang="en-US" sz="2000" b="1" dirty="0" smtClean="0"/>
              <a:t>Pump the cuff to around </a:t>
            </a:r>
            <a:r>
              <a:rPr lang="en-US" sz="2000" b="1" dirty="0" smtClean="0"/>
              <a:t>120-130 </a:t>
            </a:r>
            <a:r>
              <a:rPr lang="en-US" sz="2000" b="1" dirty="0" smtClean="0"/>
              <a:t>mmHg </a:t>
            </a:r>
          </a:p>
          <a:p>
            <a:r>
              <a:rPr lang="en-US" sz="2000" b="1" dirty="0" smtClean="0"/>
              <a:t>While listening with the </a:t>
            </a:r>
            <a:r>
              <a:rPr lang="en-US" sz="2000" b="1" i="1" dirty="0" smtClean="0"/>
              <a:t>stethoscope,</a:t>
            </a:r>
            <a:r>
              <a:rPr lang="en-US" sz="2000" b="1" dirty="0" smtClean="0"/>
              <a:t> slowly open </a:t>
            </a:r>
            <a:br>
              <a:rPr lang="en-US" sz="2000" b="1" dirty="0" smtClean="0"/>
            </a:br>
            <a:r>
              <a:rPr lang="en-US" sz="2000" b="1" dirty="0" smtClean="0"/>
              <a:t>the valve to let the pressure fall</a:t>
            </a:r>
          </a:p>
          <a:p>
            <a:pPr lvl="1">
              <a:buFont typeface="Arial" pitchFamily="34" charset="0"/>
              <a:buChar char="•"/>
            </a:pPr>
            <a:r>
              <a:rPr lang="en-US" sz="1800" b="1" dirty="0" smtClean="0"/>
              <a:t>When you first hear the beat of the blood flow, that is the </a:t>
            </a:r>
            <a:r>
              <a:rPr lang="en-US" sz="1800" b="1" i="1" dirty="0" smtClean="0"/>
              <a:t>systolic</a:t>
            </a:r>
            <a:r>
              <a:rPr lang="en-US" sz="1800" b="1" dirty="0" smtClean="0"/>
              <a:t> pressure</a:t>
            </a:r>
          </a:p>
          <a:p>
            <a:pPr lvl="1">
              <a:buFont typeface="Arial" pitchFamily="34" charset="0"/>
              <a:buChar char="•"/>
            </a:pPr>
            <a:r>
              <a:rPr lang="en-US" sz="1800" b="1" dirty="0" smtClean="0"/>
              <a:t>When you last hear the beat of the blood flow, that is the </a:t>
            </a:r>
            <a:r>
              <a:rPr lang="en-US" sz="1800" b="1" i="1" dirty="0" smtClean="0"/>
              <a:t>diastolic</a:t>
            </a:r>
            <a:r>
              <a:rPr lang="en-US" sz="1800" b="1" dirty="0" smtClean="0"/>
              <a:t> pressure</a:t>
            </a:r>
          </a:p>
          <a:p>
            <a:pPr marL="0" indent="0">
              <a:buNone/>
            </a:pPr>
            <a:endParaRPr lang="en-US" dirty="0"/>
          </a:p>
        </p:txBody>
      </p:sp>
      <p:pic>
        <p:nvPicPr>
          <p:cNvPr id="1026" name="Picture 2" descr="C:\Users\yowell\AppData\Local\Microsoft\Windows\Temporary Internet Files\Content.IE5\AS4W5U8R\MP900423013[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595236" y="2819400"/>
            <a:ext cx="2133600" cy="2133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59372540"/>
      </p:ext>
    </p:extLst>
  </p:cSld>
  <p:clrMapOvr>
    <a:masterClrMapping/>
  </p:clrMapOvr>
  <p:transition spd="slow">
    <p:push/>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Content Placeholder 1"/>
              <p:cNvSpPr>
                <a:spLocks noGrp="1"/>
              </p:cNvSpPr>
              <p:nvPr>
                <p:ph idx="1"/>
              </p:nvPr>
            </p:nvSpPr>
            <p:spPr>
              <a:xfrm>
                <a:off x="838200" y="3142565"/>
                <a:ext cx="2895600" cy="3048000"/>
              </a:xfrm>
            </p:spPr>
            <p:txBody>
              <a:bodyPr>
                <a:noAutofit/>
              </a:bodyPr>
              <a:lstStyle/>
              <a:p>
                <a:pPr marL="0" indent="0">
                  <a:spcBef>
                    <a:spcPts val="1200"/>
                  </a:spcBef>
                  <a:buNone/>
                </a:pPr>
                <a14:m>
                  <m:oMathPara xmlns:m="http://schemas.openxmlformats.org/officeDocument/2006/math">
                    <m:oMathParaPr>
                      <m:jc m:val="left"/>
                    </m:oMathParaPr>
                    <m:oMath xmlns:m="http://schemas.openxmlformats.org/officeDocument/2006/math">
                      <m:f>
                        <m:fPr>
                          <m:ctrlPr>
                            <a:rPr lang="en-US" sz="9600" b="0" i="1" smtClean="0">
                              <a:latin typeface="Cambria Math" panose="02040503050406030204" pitchFamily="18" charset="0"/>
                            </a:rPr>
                          </m:ctrlPr>
                        </m:fPr>
                        <m:num>
                          <m:r>
                            <a:rPr lang="en-US" sz="9600" b="0" i="1" smtClean="0">
                              <a:latin typeface="Cambria Math"/>
                            </a:rPr>
                            <m:t>120</m:t>
                          </m:r>
                        </m:num>
                        <m:den>
                          <m:r>
                            <a:rPr lang="en-US" sz="9600" b="0" i="1" smtClean="0">
                              <a:latin typeface="Cambria Math"/>
                            </a:rPr>
                            <m:t>80</m:t>
                          </m:r>
                        </m:den>
                      </m:f>
                    </m:oMath>
                  </m:oMathPara>
                </a14:m>
                <a:endParaRPr lang="en-US" sz="12000" b="0" dirty="0" smtClean="0"/>
              </a:p>
              <a:p>
                <a:pPr marL="0" indent="0">
                  <a:buNone/>
                </a:pPr>
                <a:endParaRPr lang="en-US" sz="8800" dirty="0"/>
              </a:p>
            </p:txBody>
          </p:sp>
        </mc:Choice>
        <mc:Fallback xmlns="">
          <p:sp>
            <p:nvSpPr>
              <p:cNvPr id="2" name="Content Placeholder 1"/>
              <p:cNvSpPr>
                <a:spLocks noGrp="1" noRot="1" noChangeAspect="1" noMove="1" noResize="1" noEditPoints="1" noAdjustHandles="1" noChangeArrowheads="1" noChangeShapeType="1" noTextEdit="1"/>
              </p:cNvSpPr>
              <p:nvPr>
                <p:ph idx="1"/>
              </p:nvPr>
            </p:nvSpPr>
            <p:spPr>
              <a:xfrm>
                <a:off x="838200" y="3142565"/>
                <a:ext cx="2895600" cy="3048000"/>
              </a:xfrm>
              <a:blipFill rotWithShape="1">
                <a:blip r:embed="rId2"/>
                <a:stretch>
                  <a:fillRect/>
                </a:stretch>
              </a:blipFill>
            </p:spPr>
            <p:txBody>
              <a:bodyPr/>
              <a:lstStyle/>
              <a:p>
                <a:r>
                  <a:rPr lang="en-US">
                    <a:noFill/>
                  </a:rPr>
                  <a:t> </a:t>
                </a:r>
              </a:p>
            </p:txBody>
          </p:sp>
        </mc:Fallback>
      </mc:AlternateContent>
      <p:sp>
        <p:nvSpPr>
          <p:cNvPr id="8" name="Title 2"/>
          <p:cNvSpPr txBox="1">
            <a:spLocks/>
          </p:cNvSpPr>
          <p:nvPr/>
        </p:nvSpPr>
        <p:spPr>
          <a:xfrm>
            <a:off x="457200"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b="1" dirty="0" smtClean="0"/>
              <a:t>Reading Blood Pressure</a:t>
            </a:r>
            <a:endParaRPr lang="en-US" b="1" dirty="0"/>
          </a:p>
        </p:txBody>
      </p:sp>
      <p:sp>
        <p:nvSpPr>
          <p:cNvPr id="7" name="Left Arrow 6"/>
          <p:cNvSpPr/>
          <p:nvPr/>
        </p:nvSpPr>
        <p:spPr>
          <a:xfrm>
            <a:off x="3429000" y="3048001"/>
            <a:ext cx="5410200" cy="1371600"/>
          </a:xfrm>
          <a:prstGeom prst="leftArrow">
            <a:avLst/>
          </a:prstGeom>
          <a:solidFill>
            <a:srgbClr val="E4BAAE"/>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Left Arrow 10"/>
          <p:cNvSpPr/>
          <p:nvPr/>
        </p:nvSpPr>
        <p:spPr>
          <a:xfrm>
            <a:off x="3429000" y="4876800"/>
            <a:ext cx="5410200" cy="1371600"/>
          </a:xfrm>
          <a:prstGeom prst="leftArrow">
            <a:avLst/>
          </a:prstGeom>
          <a:solidFill>
            <a:srgbClr val="E4BAAE"/>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4267200" y="3430367"/>
            <a:ext cx="4572000" cy="646331"/>
          </a:xfrm>
          <a:prstGeom prst="rect">
            <a:avLst/>
          </a:prstGeom>
          <a:noFill/>
        </p:spPr>
        <p:txBody>
          <a:bodyPr wrap="square" rtlCol="0">
            <a:spAutoFit/>
          </a:bodyPr>
          <a:lstStyle/>
          <a:p>
            <a:r>
              <a:rPr lang="en-US" b="1" dirty="0" smtClean="0"/>
              <a:t>Systolic Pressure</a:t>
            </a:r>
            <a:r>
              <a:rPr lang="en-US" dirty="0" smtClean="0"/>
              <a:t/>
            </a:r>
            <a:br>
              <a:rPr lang="en-US" dirty="0" smtClean="0"/>
            </a:br>
            <a:r>
              <a:rPr lang="en-US" dirty="0" err="1" smtClean="0"/>
              <a:t>Pressure</a:t>
            </a:r>
            <a:r>
              <a:rPr lang="en-US" dirty="0" smtClean="0"/>
              <a:t> in the arteries while the heart beats</a:t>
            </a:r>
            <a:endParaRPr lang="en-US" dirty="0"/>
          </a:p>
        </p:txBody>
      </p:sp>
      <p:sp>
        <p:nvSpPr>
          <p:cNvPr id="13" name="TextBox 12"/>
          <p:cNvSpPr txBox="1"/>
          <p:nvPr/>
        </p:nvSpPr>
        <p:spPr>
          <a:xfrm>
            <a:off x="4261104" y="5226852"/>
            <a:ext cx="4572000" cy="646331"/>
          </a:xfrm>
          <a:prstGeom prst="rect">
            <a:avLst/>
          </a:prstGeom>
          <a:noFill/>
        </p:spPr>
        <p:txBody>
          <a:bodyPr wrap="square" rtlCol="0">
            <a:spAutoFit/>
          </a:bodyPr>
          <a:lstStyle/>
          <a:p>
            <a:r>
              <a:rPr lang="en-US" b="1" dirty="0" smtClean="0"/>
              <a:t>Diastolic Pressure</a:t>
            </a:r>
            <a:r>
              <a:rPr lang="en-US" dirty="0" smtClean="0"/>
              <a:t/>
            </a:r>
            <a:br>
              <a:rPr lang="en-US" dirty="0" smtClean="0"/>
            </a:br>
            <a:r>
              <a:rPr lang="en-US" dirty="0" smtClean="0"/>
              <a:t>Pressure in the arteries while the heart rests</a:t>
            </a:r>
            <a:endParaRPr lang="en-US" dirty="0"/>
          </a:p>
        </p:txBody>
      </p:sp>
      <p:sp>
        <p:nvSpPr>
          <p:cNvPr id="10" name="Content Placeholder 1"/>
          <p:cNvSpPr txBox="1">
            <a:spLocks/>
          </p:cNvSpPr>
          <p:nvPr/>
        </p:nvSpPr>
        <p:spPr>
          <a:xfrm>
            <a:off x="228600" y="2209800"/>
            <a:ext cx="8077200" cy="914400"/>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r>
              <a:rPr lang="en-US" b="1" dirty="0" smtClean="0"/>
              <a:t>Blood pressure is measured in mmHg, </a:t>
            </a:r>
            <a:br>
              <a:rPr lang="en-US" b="1" dirty="0" smtClean="0"/>
            </a:br>
            <a:r>
              <a:rPr lang="en-US" b="1" dirty="0" smtClean="0"/>
              <a:t>and given as a fraction</a:t>
            </a:r>
          </a:p>
          <a:p>
            <a:endParaRPr lang="en-US" dirty="0"/>
          </a:p>
        </p:txBody>
      </p:sp>
    </p:spTree>
    <p:extLst>
      <p:ext uri="{BB962C8B-B14F-4D97-AF65-F5344CB8AC3E}">
        <p14:creationId xmlns:p14="http://schemas.microsoft.com/office/powerpoint/2010/main" val="4250794362"/>
      </p:ext>
    </p:extLst>
  </p:cSld>
  <p:clrMapOvr>
    <a:masterClrMapping/>
  </p:clrMapOvr>
  <p:transition spd="slow">
    <p:push/>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b="1" dirty="0" smtClean="0"/>
              <a:t>Variations in Blood Pressure</a:t>
            </a:r>
            <a:endParaRPr lang="en-US" b="1" dirty="0"/>
          </a:p>
        </p:txBody>
      </p:sp>
      <p:sp>
        <p:nvSpPr>
          <p:cNvPr id="4" name="AutoShape 2" descr="The illustration shows the front surface of a heart, including the coronary arteries and major blood vessels."/>
          <p:cNvSpPr>
            <a:spLocks noChangeAspect="1" noChangeArrowheads="1"/>
          </p:cNvSpPr>
          <p:nvPr/>
        </p:nvSpPr>
        <p:spPr bwMode="auto">
          <a:xfrm>
            <a:off x="155575" y="-1439863"/>
            <a:ext cx="4286250" cy="30099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mc:AlternateContent xmlns:mc="http://schemas.openxmlformats.org/markup-compatibility/2006" xmlns:a14="http://schemas.microsoft.com/office/drawing/2010/main">
        <mc:Choice Requires="a14">
          <p:sp>
            <p:nvSpPr>
              <p:cNvPr id="10" name="Content Placeholder 1"/>
              <p:cNvSpPr>
                <a:spLocks noGrp="1"/>
              </p:cNvSpPr>
              <p:nvPr>
                <p:ph idx="1"/>
              </p:nvPr>
            </p:nvSpPr>
            <p:spPr>
              <a:xfrm>
                <a:off x="228600" y="2438400"/>
                <a:ext cx="8686800" cy="4267200"/>
              </a:xfrm>
            </p:spPr>
            <p:txBody>
              <a:bodyPr>
                <a:normAutofit/>
              </a:bodyPr>
              <a:lstStyle/>
              <a:p>
                <a:r>
                  <a:rPr lang="en-US" sz="2200" b="1" dirty="0" smtClean="0"/>
                  <a:t>Abnormally high blood pressure is called </a:t>
                </a:r>
                <a:r>
                  <a:rPr lang="en-US" sz="2200" b="1" i="1" u="sng" dirty="0" smtClean="0"/>
                  <a:t>hyper</a:t>
                </a:r>
                <a:r>
                  <a:rPr lang="en-US" sz="2200" b="1" i="1" dirty="0" smtClean="0"/>
                  <a:t>tension</a:t>
                </a:r>
              </a:p>
              <a:p>
                <a:pPr lvl="1">
                  <a:spcBef>
                    <a:spcPts val="0"/>
                  </a:spcBef>
                  <a:buFont typeface="Arial" pitchFamily="34" charset="0"/>
                  <a:buChar char="•"/>
                </a:pPr>
                <a:r>
                  <a:rPr lang="en-US" sz="1800" b="1" dirty="0"/>
                  <a:t>Any blood pressure reading greater than </a:t>
                </a:r>
                <a14:m>
                  <m:oMath xmlns:m="http://schemas.openxmlformats.org/officeDocument/2006/math">
                    <m:f>
                      <m:fPr>
                        <m:ctrlPr>
                          <a:rPr lang="en-US" sz="1800" b="1" i="1">
                            <a:latin typeface="Cambria Math" panose="02040503050406030204" pitchFamily="18" charset="0"/>
                          </a:rPr>
                        </m:ctrlPr>
                      </m:fPr>
                      <m:num>
                        <m:r>
                          <a:rPr lang="en-US" sz="1800" b="1">
                            <a:latin typeface="Cambria Math" panose="02040503050406030204" pitchFamily="18" charset="0"/>
                          </a:rPr>
                          <m:t>140</m:t>
                        </m:r>
                      </m:num>
                      <m:den>
                        <m:r>
                          <a:rPr lang="en-US" sz="1800" b="1">
                            <a:latin typeface="Cambria Math" panose="02040503050406030204" pitchFamily="18" charset="0"/>
                          </a:rPr>
                          <m:t>90</m:t>
                        </m:r>
                      </m:den>
                    </m:f>
                  </m:oMath>
                </a14:m>
                <a:r>
                  <a:rPr lang="en-US" sz="1800" b="1" dirty="0"/>
                  <a:t> </a:t>
                </a:r>
                <a:r>
                  <a:rPr lang="en-US" sz="1800" b="1" dirty="0" smtClean="0"/>
                  <a:t/>
                </a:r>
                <a:br>
                  <a:rPr lang="en-US" sz="1800" b="1" dirty="0" smtClean="0"/>
                </a:br>
                <a:r>
                  <a:rPr lang="en-US" sz="1800" b="1" dirty="0" smtClean="0"/>
                  <a:t>is considered </a:t>
                </a:r>
                <a:r>
                  <a:rPr lang="en-US" sz="1800" b="1" dirty="0"/>
                  <a:t>high. </a:t>
                </a:r>
              </a:p>
              <a:p>
                <a:pPr lvl="1">
                  <a:buFont typeface="Arial" pitchFamily="34" charset="0"/>
                  <a:buChar char="•"/>
                </a:pPr>
                <a:r>
                  <a:rPr lang="en-US" sz="1800" b="1" dirty="0"/>
                  <a:t>Hypertension is usually asymptomatic </a:t>
                </a:r>
                <a:r>
                  <a:rPr lang="en-US" sz="1800" b="1" dirty="0" smtClean="0"/>
                  <a:t>.</a:t>
                </a:r>
                <a:endParaRPr lang="en-US" sz="1800" b="1" dirty="0"/>
              </a:p>
              <a:p>
                <a:r>
                  <a:rPr lang="en-US" sz="2000" b="1" dirty="0" smtClean="0"/>
                  <a:t>Abnormally low blood pressure is called </a:t>
                </a:r>
                <a:r>
                  <a:rPr lang="en-US" sz="2000" b="1" i="1" u="sng" dirty="0" smtClean="0"/>
                  <a:t>hypo</a:t>
                </a:r>
                <a:r>
                  <a:rPr lang="en-US" sz="2000" b="1" i="1" dirty="0" smtClean="0"/>
                  <a:t>tension</a:t>
                </a:r>
              </a:p>
              <a:p>
                <a:pPr lvl="1">
                  <a:spcBef>
                    <a:spcPts val="0"/>
                  </a:spcBef>
                  <a:buFont typeface="Arial" pitchFamily="34" charset="0"/>
                  <a:buChar char="•"/>
                </a:pPr>
                <a:r>
                  <a:rPr lang="en-US" sz="1800" b="1" dirty="0"/>
                  <a:t>There is not a specific blood pressure value that is </a:t>
                </a:r>
                <a:r>
                  <a:rPr lang="en-US" sz="1800" b="1" dirty="0" smtClean="0"/>
                  <a:t/>
                </a:r>
                <a:br>
                  <a:rPr lang="en-US" sz="1800" b="1" dirty="0" smtClean="0"/>
                </a:br>
                <a:r>
                  <a:rPr lang="en-US" sz="1800" b="1" dirty="0" smtClean="0"/>
                  <a:t>considered </a:t>
                </a:r>
                <a:r>
                  <a:rPr lang="en-US" sz="1800" b="1" dirty="0"/>
                  <a:t>‘</a:t>
                </a:r>
                <a:r>
                  <a:rPr lang="en-US" sz="1800" b="1" dirty="0" smtClean="0"/>
                  <a:t>low.’</a:t>
                </a:r>
                <a:endParaRPr lang="en-US" sz="1800" b="1" dirty="0"/>
              </a:p>
              <a:p>
                <a:pPr lvl="1">
                  <a:buFont typeface="Arial" pitchFamily="34" charset="0"/>
                  <a:buChar char="•"/>
                </a:pPr>
                <a:r>
                  <a:rPr lang="en-US" sz="1800" b="1" dirty="0"/>
                  <a:t>Symptoms define whether blood pressure is too </a:t>
                </a:r>
                <a:r>
                  <a:rPr lang="en-US" sz="1800" b="1" dirty="0" smtClean="0"/>
                  <a:t>low:</a:t>
                </a:r>
                <a:endParaRPr lang="en-US" sz="1800" b="1" dirty="0"/>
              </a:p>
              <a:p>
                <a:pPr lvl="2">
                  <a:buFont typeface="Wingdings" pitchFamily="2" charset="2"/>
                  <a:buChar char="§"/>
                </a:pPr>
                <a:r>
                  <a:rPr lang="en-US" sz="1600" b="1" dirty="0" smtClean="0"/>
                  <a:t>Dizziness</a:t>
                </a:r>
              </a:p>
              <a:p>
                <a:pPr lvl="2">
                  <a:buFont typeface="Wingdings" pitchFamily="2" charset="2"/>
                  <a:buChar char="§"/>
                </a:pPr>
                <a:r>
                  <a:rPr lang="en-US" sz="1600" b="1" dirty="0" smtClean="0"/>
                  <a:t>Blurred vision</a:t>
                </a:r>
              </a:p>
              <a:p>
                <a:pPr lvl="2">
                  <a:buFont typeface="Wingdings" pitchFamily="2" charset="2"/>
                  <a:buChar char="§"/>
                </a:pPr>
                <a:r>
                  <a:rPr lang="en-US" sz="1600" b="1" dirty="0" smtClean="0"/>
                  <a:t>Nausea</a:t>
                </a:r>
              </a:p>
              <a:p>
                <a:pPr lvl="2">
                  <a:buFont typeface="Wingdings" pitchFamily="2" charset="2"/>
                  <a:buChar char="§"/>
                </a:pPr>
                <a:r>
                  <a:rPr lang="en-US" sz="1600" b="1" dirty="0" smtClean="0"/>
                  <a:t>Fatigue</a:t>
                </a:r>
              </a:p>
            </p:txBody>
          </p:sp>
        </mc:Choice>
        <mc:Fallback xmlns="">
          <p:sp>
            <p:nvSpPr>
              <p:cNvPr id="10" name="Content Placeholder 1"/>
              <p:cNvSpPr>
                <a:spLocks noGrp="1" noRot="1" noChangeAspect="1" noMove="1" noResize="1" noEditPoints="1" noAdjustHandles="1" noChangeArrowheads="1" noChangeShapeType="1" noTextEdit="1"/>
              </p:cNvSpPr>
              <p:nvPr>
                <p:ph idx="1"/>
              </p:nvPr>
            </p:nvSpPr>
            <p:spPr>
              <a:xfrm>
                <a:off x="228600" y="2438400"/>
                <a:ext cx="8686800" cy="4267200"/>
              </a:xfrm>
              <a:blipFill rotWithShape="1">
                <a:blip r:embed="rId2"/>
                <a:stretch>
                  <a:fillRect l="-982" t="-1429"/>
                </a:stretch>
              </a:blipFill>
            </p:spPr>
            <p:txBody>
              <a:bodyPr/>
              <a:lstStyle/>
              <a:p>
                <a:r>
                  <a:rPr lang="en-US">
                    <a:noFill/>
                  </a:rPr>
                  <a:t> </a:t>
                </a:r>
              </a:p>
            </p:txBody>
          </p:sp>
        </mc:Fallback>
      </mc:AlternateContent>
      <p:pic>
        <p:nvPicPr>
          <p:cNvPr id="2052" name="Picture 4" descr="C:\Users\yowell\AppData\Local\Microsoft\Windows\Temporary Internet Files\Content.IE5\AS4W5U8R\MP900337308[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20434" y="3276600"/>
            <a:ext cx="2403348" cy="33691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08881484"/>
      </p:ext>
    </p:extLst>
  </p:cSld>
  <p:clrMapOvr>
    <a:masterClrMapping/>
  </p:clrMapOvr>
  <p:transition spd="slow">
    <p:push/>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2057400"/>
            <a:ext cx="3623733" cy="4373563"/>
          </a:xfrm>
        </p:spPr>
        <p:txBody>
          <a:bodyPr>
            <a:normAutofit fontScale="77500" lnSpcReduction="20000"/>
          </a:bodyPr>
          <a:lstStyle/>
          <a:p>
            <a:r>
              <a:rPr lang="en-US" sz="1700" dirty="0"/>
              <a:t>Stephen Hales an English clergyman was the first person to measure blood pressure.  He was relentless in his pursuit of understanding the mysteries of life and always seemed to be experimenting and inventing </a:t>
            </a:r>
            <a:r>
              <a:rPr lang="en-US" sz="1700" dirty="0" smtClean="0"/>
              <a:t>things. I</a:t>
            </a:r>
            <a:r>
              <a:rPr lang="en-US" sz="1800" dirty="0" smtClean="0"/>
              <a:t>n </a:t>
            </a:r>
            <a:r>
              <a:rPr lang="en-US" sz="1800" dirty="0"/>
              <a:t>December (1710?) I caused a mare to be tied down alive on her back; she was 14 hands high, and about 14 years of age, had a fistula on her withers, was neither very lean nor very lusty: having laid open the left </a:t>
            </a:r>
            <a:r>
              <a:rPr lang="en-US" sz="1800" dirty="0" err="1"/>
              <a:t>crural</a:t>
            </a:r>
            <a:r>
              <a:rPr lang="en-US" sz="1800" dirty="0"/>
              <a:t> artery about 3 inches from her belly, I inserted into it a brass pipe whose bore was 1/6 of an inch in diameter; and to that, by means of another brass pipe which was fitly adapted to it, I fixed a glass tube, of </a:t>
            </a:r>
            <a:r>
              <a:rPr lang="en-US" sz="1800" dirty="0" err="1"/>
              <a:t>neary</a:t>
            </a:r>
            <a:r>
              <a:rPr lang="en-US" sz="1800" dirty="0"/>
              <a:t> the same diameter, which was 9 feet in length; then untying the ligature on the artery, the blood rose in the tube 8 feet 3 inches perpendicular above the level of the left ventricle of the heart: but it did not attain to its full height at once; . . when it was at its full height, it would rise and fall at and after each pulse 2,3, or 4 inches. . .” (Hales,1738; 1).</a:t>
            </a:r>
            <a:endParaRPr lang="en-US" dirty="0"/>
          </a:p>
        </p:txBody>
      </p:sp>
      <p:sp>
        <p:nvSpPr>
          <p:cNvPr id="3" name="Title 2"/>
          <p:cNvSpPr>
            <a:spLocks noGrp="1"/>
          </p:cNvSpPr>
          <p:nvPr>
            <p:ph type="title"/>
          </p:nvPr>
        </p:nvSpPr>
        <p:spPr>
          <a:xfrm>
            <a:off x="457200" y="304800"/>
            <a:ext cx="8229600" cy="1252728"/>
          </a:xfrm>
        </p:spPr>
        <p:txBody>
          <a:bodyPr/>
          <a:lstStyle/>
          <a:p>
            <a:r>
              <a:rPr lang="en-US" dirty="0" smtClean="0"/>
              <a:t>History of Blood </a:t>
            </a:r>
            <a:r>
              <a:rPr lang="en-US" dirty="0" err="1" smtClean="0"/>
              <a:t>Presure</a:t>
            </a:r>
            <a:endParaRPr lang="en-US" dirty="0"/>
          </a:p>
        </p:txBody>
      </p:sp>
      <p:pic>
        <p:nvPicPr>
          <p:cNvPr id="1026" name="Picture 2" descr="http://www.epi.umn.edu/cvdepi/wp-content/uploads/2011/05/Hales-Hors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57800" y="2286000"/>
            <a:ext cx="2819400" cy="37242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49452914"/>
      </p:ext>
    </p:extLst>
  </p:cSld>
  <p:clrMapOvr>
    <a:masterClrMapping/>
  </p:clrMapOvr>
  <p:transition spd="slow">
    <p:push/>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b="1" dirty="0" smtClean="0"/>
              <a:t>Hypertension</a:t>
            </a:r>
            <a:endParaRPr lang="en-US" b="1" dirty="0"/>
          </a:p>
        </p:txBody>
      </p:sp>
      <p:sp>
        <p:nvSpPr>
          <p:cNvPr id="4" name="AutoShape 2" descr="The illustration shows the front surface of a heart, including the coronary arteries and major blood vessels."/>
          <p:cNvSpPr>
            <a:spLocks noChangeAspect="1" noChangeArrowheads="1"/>
          </p:cNvSpPr>
          <p:nvPr/>
        </p:nvSpPr>
        <p:spPr bwMode="auto">
          <a:xfrm>
            <a:off x="155575" y="-1439863"/>
            <a:ext cx="4286250" cy="30099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 name="Content Placeholder 1"/>
          <p:cNvSpPr>
            <a:spLocks noGrp="1"/>
          </p:cNvSpPr>
          <p:nvPr>
            <p:ph idx="1"/>
          </p:nvPr>
        </p:nvSpPr>
        <p:spPr>
          <a:xfrm>
            <a:off x="228600" y="2438400"/>
            <a:ext cx="8839200" cy="4267200"/>
          </a:xfrm>
        </p:spPr>
        <p:txBody>
          <a:bodyPr>
            <a:normAutofit fontScale="92500" lnSpcReduction="10000"/>
          </a:bodyPr>
          <a:lstStyle/>
          <a:p>
            <a:r>
              <a:rPr lang="en-US" b="1" dirty="0" smtClean="0"/>
              <a:t>Caused by both hereditary and behavioral factors</a:t>
            </a:r>
          </a:p>
          <a:p>
            <a:pPr lvl="1">
              <a:buFont typeface="Arial" pitchFamily="34" charset="0"/>
              <a:buChar char="•"/>
            </a:pPr>
            <a:r>
              <a:rPr lang="en-US" sz="1900" b="1" dirty="0"/>
              <a:t>Diabetes</a:t>
            </a:r>
          </a:p>
          <a:p>
            <a:pPr lvl="1">
              <a:buFont typeface="Arial" pitchFamily="34" charset="0"/>
              <a:buChar char="•"/>
            </a:pPr>
            <a:r>
              <a:rPr lang="en-US" sz="1900" b="1" dirty="0" smtClean="0"/>
              <a:t>High-sodium </a:t>
            </a:r>
            <a:r>
              <a:rPr lang="en-US" sz="1900" b="1" dirty="0"/>
              <a:t>diets</a:t>
            </a:r>
          </a:p>
          <a:p>
            <a:pPr lvl="1">
              <a:buFont typeface="Arial" pitchFamily="34" charset="0"/>
              <a:buChar char="•"/>
            </a:pPr>
            <a:r>
              <a:rPr lang="en-US" sz="1900" b="1" dirty="0"/>
              <a:t>Smoking </a:t>
            </a:r>
          </a:p>
          <a:p>
            <a:pPr lvl="1">
              <a:buFont typeface="Arial" pitchFamily="34" charset="0"/>
              <a:buChar char="•"/>
            </a:pPr>
            <a:r>
              <a:rPr lang="en-US" sz="1900" b="1" dirty="0"/>
              <a:t>Age</a:t>
            </a:r>
          </a:p>
          <a:p>
            <a:pPr lvl="1">
              <a:buFont typeface="Arial" pitchFamily="34" charset="0"/>
              <a:buChar char="•"/>
            </a:pPr>
            <a:r>
              <a:rPr lang="en-US" sz="1900" b="1" dirty="0"/>
              <a:t>Genetic factors</a:t>
            </a:r>
          </a:p>
          <a:p>
            <a:r>
              <a:rPr lang="en-US" b="1" dirty="0" smtClean="0"/>
              <a:t>There are usually no symptoms of high blood </a:t>
            </a:r>
            <a:br>
              <a:rPr lang="en-US" b="1" dirty="0" smtClean="0"/>
            </a:br>
            <a:r>
              <a:rPr lang="en-US" b="1" dirty="0" smtClean="0"/>
              <a:t>pressure,  but the consequences of </a:t>
            </a:r>
            <a:br>
              <a:rPr lang="en-US" b="1" dirty="0" smtClean="0"/>
            </a:br>
            <a:r>
              <a:rPr lang="en-US" b="1" dirty="0" smtClean="0"/>
              <a:t>untreated hypertension can be severe:</a:t>
            </a:r>
          </a:p>
          <a:p>
            <a:pPr lvl="1">
              <a:buFont typeface="Arial" pitchFamily="34" charset="0"/>
              <a:buChar char="•"/>
            </a:pPr>
            <a:r>
              <a:rPr lang="en-US" sz="1900" b="1" dirty="0"/>
              <a:t>Heart disease</a:t>
            </a:r>
          </a:p>
          <a:p>
            <a:pPr lvl="1">
              <a:buFont typeface="Arial" pitchFamily="34" charset="0"/>
              <a:buChar char="•"/>
            </a:pPr>
            <a:r>
              <a:rPr lang="en-US" sz="1900" b="1" dirty="0"/>
              <a:t>Heart failure</a:t>
            </a:r>
          </a:p>
          <a:p>
            <a:pPr lvl="1">
              <a:buFont typeface="Arial" pitchFamily="34" charset="0"/>
              <a:buChar char="•"/>
            </a:pPr>
            <a:r>
              <a:rPr lang="en-US" sz="1900" b="1" dirty="0"/>
              <a:t>Kidney failure</a:t>
            </a:r>
          </a:p>
          <a:p>
            <a:pPr lvl="1">
              <a:buFont typeface="Arial" pitchFamily="34" charset="0"/>
              <a:buChar char="•"/>
            </a:pPr>
            <a:r>
              <a:rPr lang="en-US" sz="1900" b="1" dirty="0"/>
              <a:t>General heart/artery damage</a:t>
            </a:r>
          </a:p>
        </p:txBody>
      </p:sp>
      <p:pic>
        <p:nvPicPr>
          <p:cNvPr id="3075" name="Picture 3" descr="C:\Users\yowell\AppData\Local\Microsoft\Windows\Temporary Internet Files\Content.IE5\BPT2SHK7\MC900433218[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781800" y="4678680"/>
            <a:ext cx="1981200" cy="1981200"/>
          </a:xfrm>
          <a:prstGeom prst="rect">
            <a:avLst/>
          </a:prstGeom>
          <a:noFill/>
          <a:extLst>
            <a:ext uri="{909E8E84-426E-40DD-AFC4-6F175D3DCCD1}">
              <a14:hiddenFill xmlns:a14="http://schemas.microsoft.com/office/drawing/2010/main">
                <a:solidFill>
                  <a:srgbClr val="FFFFFF"/>
                </a:solidFill>
              </a14:hiddenFill>
            </a:ext>
          </a:extLst>
        </p:spPr>
      </p:pic>
      <p:pic>
        <p:nvPicPr>
          <p:cNvPr id="3078" name="Picture 6" descr="C:\Users\yowell\AppData\Local\Microsoft\Windows\Temporary Internet Files\Content.IE5\BPT2SHK7\MC900290958[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37448" y="2819400"/>
            <a:ext cx="1671873" cy="15587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20041167"/>
      </p:ext>
    </p:extLst>
  </p:cSld>
  <p:clrMapOvr>
    <a:masterClrMapping/>
  </p:clrMapOvr>
  <p:transition spd="slow">
    <p:push/>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833976181"/>
              </p:ext>
            </p:extLst>
          </p:nvPr>
        </p:nvGraphicFramePr>
        <p:xfrm>
          <a:off x="469037" y="2667000"/>
          <a:ext cx="5867400" cy="3505200"/>
        </p:xfrm>
        <a:graphic>
          <a:graphicData uri="http://schemas.openxmlformats.org/drawingml/2006/table">
            <a:tbl>
              <a:tblPr/>
              <a:tblGrid>
                <a:gridCol w="1466850"/>
                <a:gridCol w="1466850"/>
                <a:gridCol w="1466850"/>
                <a:gridCol w="1466850"/>
              </a:tblGrid>
              <a:tr h="532271">
                <a:tc>
                  <a:txBody>
                    <a:bodyPr/>
                    <a:lstStyle/>
                    <a:p>
                      <a:pPr algn="ctr"/>
                      <a:r>
                        <a:rPr lang="en-US" sz="1000" dirty="0"/>
                        <a:t>Blood Pressure</a:t>
                      </a:r>
                      <a:br>
                        <a:rPr lang="en-US" sz="1000" dirty="0"/>
                      </a:br>
                      <a:r>
                        <a:rPr lang="en-US" sz="1000" dirty="0"/>
                        <a:t>Category</a:t>
                      </a:r>
                    </a:p>
                  </a:txBody>
                  <a:tcPr marL="31956" marR="31956" marT="31956" marB="31956" anchor="ctr">
                    <a:lnL>
                      <a:noFill/>
                    </a:lnL>
                    <a:lnR>
                      <a:noFill/>
                    </a:lnR>
                    <a:lnT>
                      <a:noFill/>
                    </a:lnT>
                    <a:lnB>
                      <a:noFill/>
                    </a:lnB>
                    <a:solidFill>
                      <a:srgbClr val="E1F2E0"/>
                    </a:solidFill>
                  </a:tcPr>
                </a:tc>
                <a:tc>
                  <a:txBody>
                    <a:bodyPr/>
                    <a:lstStyle/>
                    <a:p>
                      <a:pPr algn="ctr"/>
                      <a:r>
                        <a:rPr lang="en-US" sz="1000"/>
                        <a:t>Systolic</a:t>
                      </a:r>
                      <a:br>
                        <a:rPr lang="en-US" sz="1000"/>
                      </a:br>
                      <a:r>
                        <a:rPr lang="en-US" sz="1000"/>
                        <a:t>mm Hg (upper #)</a:t>
                      </a:r>
                    </a:p>
                  </a:txBody>
                  <a:tcPr marL="31956" marR="31956" marT="31956" marB="31956" anchor="ctr">
                    <a:lnL>
                      <a:noFill/>
                    </a:lnL>
                    <a:lnR>
                      <a:noFill/>
                    </a:lnR>
                    <a:lnT>
                      <a:noFill/>
                    </a:lnT>
                    <a:lnB>
                      <a:noFill/>
                    </a:lnB>
                    <a:solidFill>
                      <a:srgbClr val="E1F2E0"/>
                    </a:solidFill>
                  </a:tcPr>
                </a:tc>
                <a:tc>
                  <a:txBody>
                    <a:bodyPr/>
                    <a:lstStyle/>
                    <a:p>
                      <a:r>
                        <a:rPr lang="en-US" sz="1000"/>
                        <a:t> </a:t>
                      </a:r>
                    </a:p>
                  </a:txBody>
                  <a:tcPr marL="31956" marR="31956" marT="31956" marB="31956" anchor="ctr">
                    <a:lnL>
                      <a:noFill/>
                    </a:lnL>
                    <a:lnR>
                      <a:noFill/>
                    </a:lnR>
                    <a:lnT>
                      <a:noFill/>
                    </a:lnT>
                    <a:lnB>
                      <a:noFill/>
                    </a:lnB>
                    <a:solidFill>
                      <a:srgbClr val="E1F2E0"/>
                    </a:solidFill>
                  </a:tcPr>
                </a:tc>
                <a:tc>
                  <a:txBody>
                    <a:bodyPr/>
                    <a:lstStyle/>
                    <a:p>
                      <a:pPr algn="ctr"/>
                      <a:r>
                        <a:rPr lang="en-US" sz="1000"/>
                        <a:t>Diastolic</a:t>
                      </a:r>
                      <a:br>
                        <a:rPr lang="en-US" sz="1000"/>
                      </a:br>
                      <a:r>
                        <a:rPr lang="en-US" sz="1000"/>
                        <a:t>mm Hg (lower #)</a:t>
                      </a:r>
                    </a:p>
                  </a:txBody>
                  <a:tcPr marL="31956" marR="31956" marT="31956" marB="31956" anchor="ctr">
                    <a:lnL>
                      <a:noFill/>
                    </a:lnL>
                    <a:lnR>
                      <a:noFill/>
                    </a:lnR>
                    <a:lnT>
                      <a:noFill/>
                    </a:lnT>
                    <a:lnB>
                      <a:noFill/>
                    </a:lnB>
                    <a:solidFill>
                      <a:srgbClr val="E1F2E0"/>
                    </a:solidFill>
                  </a:tcPr>
                </a:tc>
              </a:tr>
              <a:tr h="376484">
                <a:tc>
                  <a:txBody>
                    <a:bodyPr/>
                    <a:lstStyle/>
                    <a:p>
                      <a:pPr algn="ctr"/>
                      <a:r>
                        <a:rPr lang="en-US" sz="1000"/>
                        <a:t>Normal</a:t>
                      </a:r>
                    </a:p>
                  </a:txBody>
                  <a:tcPr marL="31956" marR="31956" marT="31956" marB="31956" anchor="ctr">
                    <a:lnL>
                      <a:noFill/>
                    </a:lnL>
                    <a:lnR>
                      <a:noFill/>
                    </a:lnR>
                    <a:lnT>
                      <a:noFill/>
                    </a:lnT>
                    <a:lnB>
                      <a:noFill/>
                    </a:lnB>
                    <a:solidFill>
                      <a:srgbClr val="1EBC16"/>
                    </a:solidFill>
                  </a:tcPr>
                </a:tc>
                <a:tc>
                  <a:txBody>
                    <a:bodyPr/>
                    <a:lstStyle/>
                    <a:p>
                      <a:pPr algn="ctr"/>
                      <a:r>
                        <a:rPr lang="en-US" sz="1000"/>
                        <a:t>less than </a:t>
                      </a:r>
                      <a:r>
                        <a:rPr lang="en-US" sz="1000" b="1"/>
                        <a:t>120</a:t>
                      </a:r>
                      <a:endParaRPr lang="en-US" sz="1000"/>
                    </a:p>
                  </a:txBody>
                  <a:tcPr marL="31956" marR="31956" marT="31956" marB="31956" anchor="ctr">
                    <a:lnL>
                      <a:noFill/>
                    </a:lnL>
                    <a:lnR>
                      <a:noFill/>
                    </a:lnR>
                    <a:lnT>
                      <a:noFill/>
                    </a:lnT>
                    <a:lnB>
                      <a:noFill/>
                    </a:lnB>
                    <a:solidFill>
                      <a:srgbClr val="1EBC16"/>
                    </a:solidFill>
                  </a:tcPr>
                </a:tc>
                <a:tc>
                  <a:txBody>
                    <a:bodyPr/>
                    <a:lstStyle/>
                    <a:p>
                      <a:pPr algn="ctr"/>
                      <a:r>
                        <a:rPr lang="en-US" sz="1000" dirty="0"/>
                        <a:t>and</a:t>
                      </a:r>
                    </a:p>
                  </a:txBody>
                  <a:tcPr marL="31956" marR="31956" marT="31956" marB="31956" anchor="ctr">
                    <a:lnL>
                      <a:noFill/>
                    </a:lnL>
                    <a:lnR>
                      <a:noFill/>
                    </a:lnR>
                    <a:lnT>
                      <a:noFill/>
                    </a:lnT>
                    <a:lnB>
                      <a:noFill/>
                    </a:lnB>
                    <a:solidFill>
                      <a:srgbClr val="1EBC16"/>
                    </a:solidFill>
                  </a:tcPr>
                </a:tc>
                <a:tc>
                  <a:txBody>
                    <a:bodyPr/>
                    <a:lstStyle/>
                    <a:p>
                      <a:pPr algn="ctr"/>
                      <a:r>
                        <a:rPr lang="en-US" sz="1000"/>
                        <a:t>less than </a:t>
                      </a:r>
                      <a:r>
                        <a:rPr lang="en-US" sz="1000" b="1"/>
                        <a:t>80</a:t>
                      </a:r>
                      <a:endParaRPr lang="en-US" sz="1000"/>
                    </a:p>
                  </a:txBody>
                  <a:tcPr marL="31956" marR="31956" marT="31956" marB="31956" anchor="ctr">
                    <a:lnL>
                      <a:noFill/>
                    </a:lnL>
                    <a:lnR>
                      <a:noFill/>
                    </a:lnR>
                    <a:lnT>
                      <a:noFill/>
                    </a:lnT>
                    <a:lnB>
                      <a:noFill/>
                    </a:lnB>
                    <a:solidFill>
                      <a:srgbClr val="1EBC16"/>
                    </a:solidFill>
                  </a:tcPr>
                </a:tc>
              </a:tr>
              <a:tr h="376484">
                <a:tc>
                  <a:txBody>
                    <a:bodyPr/>
                    <a:lstStyle/>
                    <a:p>
                      <a:pPr algn="ctr"/>
                      <a:r>
                        <a:rPr lang="en-US" sz="1000"/>
                        <a:t>Prehypertension</a:t>
                      </a:r>
                    </a:p>
                  </a:txBody>
                  <a:tcPr marL="31956" marR="31956" marT="31956" marB="31956" anchor="ctr">
                    <a:lnL>
                      <a:noFill/>
                    </a:lnL>
                    <a:lnR>
                      <a:noFill/>
                    </a:lnR>
                    <a:lnT>
                      <a:noFill/>
                    </a:lnT>
                    <a:lnB>
                      <a:noFill/>
                    </a:lnB>
                    <a:solidFill>
                      <a:srgbClr val="FCFF4C"/>
                    </a:solidFill>
                  </a:tcPr>
                </a:tc>
                <a:tc>
                  <a:txBody>
                    <a:bodyPr/>
                    <a:lstStyle/>
                    <a:p>
                      <a:pPr algn="ctr"/>
                      <a:r>
                        <a:rPr lang="en-US" sz="1000" b="1"/>
                        <a:t>120</a:t>
                      </a:r>
                      <a:r>
                        <a:rPr lang="en-US" sz="1000"/>
                        <a:t> – </a:t>
                      </a:r>
                      <a:r>
                        <a:rPr lang="en-US" sz="1000" b="1"/>
                        <a:t>139</a:t>
                      </a:r>
                      <a:endParaRPr lang="en-US" sz="1000"/>
                    </a:p>
                  </a:txBody>
                  <a:tcPr marL="31956" marR="31956" marT="31956" marB="31956" anchor="ctr">
                    <a:lnL>
                      <a:noFill/>
                    </a:lnL>
                    <a:lnR>
                      <a:noFill/>
                    </a:lnR>
                    <a:lnT>
                      <a:noFill/>
                    </a:lnT>
                    <a:lnB>
                      <a:noFill/>
                    </a:lnB>
                    <a:solidFill>
                      <a:srgbClr val="FCFF4C"/>
                    </a:solidFill>
                  </a:tcPr>
                </a:tc>
                <a:tc>
                  <a:txBody>
                    <a:bodyPr/>
                    <a:lstStyle/>
                    <a:p>
                      <a:pPr algn="ctr"/>
                      <a:r>
                        <a:rPr lang="en-US" sz="1000"/>
                        <a:t>or</a:t>
                      </a:r>
                    </a:p>
                  </a:txBody>
                  <a:tcPr marL="31956" marR="31956" marT="31956" marB="31956" anchor="ctr">
                    <a:lnL>
                      <a:noFill/>
                    </a:lnL>
                    <a:lnR>
                      <a:noFill/>
                    </a:lnR>
                    <a:lnT>
                      <a:noFill/>
                    </a:lnT>
                    <a:lnB>
                      <a:noFill/>
                    </a:lnB>
                    <a:solidFill>
                      <a:srgbClr val="FCFF4C"/>
                    </a:solidFill>
                  </a:tcPr>
                </a:tc>
                <a:tc>
                  <a:txBody>
                    <a:bodyPr/>
                    <a:lstStyle/>
                    <a:p>
                      <a:pPr algn="ctr"/>
                      <a:r>
                        <a:rPr lang="en-US" sz="1000" b="1"/>
                        <a:t>80</a:t>
                      </a:r>
                      <a:r>
                        <a:rPr lang="en-US" sz="1000"/>
                        <a:t> – </a:t>
                      </a:r>
                      <a:r>
                        <a:rPr lang="en-US" sz="1000" b="1"/>
                        <a:t>89</a:t>
                      </a:r>
                      <a:endParaRPr lang="en-US" sz="1000"/>
                    </a:p>
                  </a:txBody>
                  <a:tcPr marL="31956" marR="31956" marT="31956" marB="31956" anchor="ctr">
                    <a:lnL>
                      <a:noFill/>
                    </a:lnL>
                    <a:lnR>
                      <a:noFill/>
                    </a:lnR>
                    <a:lnT>
                      <a:noFill/>
                    </a:lnT>
                    <a:lnB>
                      <a:noFill/>
                    </a:lnB>
                    <a:solidFill>
                      <a:srgbClr val="FCFF4C"/>
                    </a:solidFill>
                  </a:tcPr>
                </a:tc>
              </a:tr>
              <a:tr h="688058">
                <a:tc>
                  <a:txBody>
                    <a:bodyPr/>
                    <a:lstStyle/>
                    <a:p>
                      <a:pPr algn="ctr"/>
                      <a:r>
                        <a:rPr lang="en-US" sz="1000"/>
                        <a:t>High Blood Pressure</a:t>
                      </a:r>
                      <a:br>
                        <a:rPr lang="en-US" sz="1000"/>
                      </a:br>
                      <a:r>
                        <a:rPr lang="en-US" sz="1000"/>
                        <a:t>(Hypertension) Stage 1</a:t>
                      </a:r>
                    </a:p>
                  </a:txBody>
                  <a:tcPr marL="31956" marR="31956" marT="31956" marB="31956" anchor="ctr">
                    <a:lnL>
                      <a:noFill/>
                    </a:lnL>
                    <a:lnR>
                      <a:noFill/>
                    </a:lnR>
                    <a:lnT>
                      <a:noFill/>
                    </a:lnT>
                    <a:lnB>
                      <a:noFill/>
                    </a:lnB>
                    <a:solidFill>
                      <a:srgbClr val="FF9315"/>
                    </a:solidFill>
                  </a:tcPr>
                </a:tc>
                <a:tc>
                  <a:txBody>
                    <a:bodyPr/>
                    <a:lstStyle/>
                    <a:p>
                      <a:pPr algn="ctr"/>
                      <a:r>
                        <a:rPr lang="en-US" sz="1000" b="1"/>
                        <a:t>140</a:t>
                      </a:r>
                      <a:r>
                        <a:rPr lang="en-US" sz="1000"/>
                        <a:t> – </a:t>
                      </a:r>
                      <a:r>
                        <a:rPr lang="en-US" sz="1000" b="1"/>
                        <a:t>159</a:t>
                      </a:r>
                      <a:endParaRPr lang="en-US" sz="1000"/>
                    </a:p>
                  </a:txBody>
                  <a:tcPr marL="31956" marR="31956" marT="31956" marB="31956" anchor="ctr">
                    <a:lnL>
                      <a:noFill/>
                    </a:lnL>
                    <a:lnR>
                      <a:noFill/>
                    </a:lnR>
                    <a:lnT>
                      <a:noFill/>
                    </a:lnT>
                    <a:lnB>
                      <a:noFill/>
                    </a:lnB>
                    <a:solidFill>
                      <a:srgbClr val="FF9315"/>
                    </a:solidFill>
                  </a:tcPr>
                </a:tc>
                <a:tc>
                  <a:txBody>
                    <a:bodyPr/>
                    <a:lstStyle/>
                    <a:p>
                      <a:pPr algn="ctr"/>
                      <a:r>
                        <a:rPr lang="en-US" sz="1000"/>
                        <a:t>or</a:t>
                      </a:r>
                    </a:p>
                  </a:txBody>
                  <a:tcPr marL="31956" marR="31956" marT="31956" marB="31956" anchor="ctr">
                    <a:lnL>
                      <a:noFill/>
                    </a:lnL>
                    <a:lnR>
                      <a:noFill/>
                    </a:lnR>
                    <a:lnT>
                      <a:noFill/>
                    </a:lnT>
                    <a:lnB>
                      <a:noFill/>
                    </a:lnB>
                    <a:solidFill>
                      <a:srgbClr val="FF9315"/>
                    </a:solidFill>
                  </a:tcPr>
                </a:tc>
                <a:tc>
                  <a:txBody>
                    <a:bodyPr/>
                    <a:lstStyle/>
                    <a:p>
                      <a:pPr algn="ctr"/>
                      <a:r>
                        <a:rPr lang="en-US" sz="1000" b="1"/>
                        <a:t>90</a:t>
                      </a:r>
                      <a:r>
                        <a:rPr lang="en-US" sz="1000"/>
                        <a:t> – </a:t>
                      </a:r>
                      <a:r>
                        <a:rPr lang="en-US" sz="1000" b="1"/>
                        <a:t>99</a:t>
                      </a:r>
                      <a:endParaRPr lang="en-US" sz="1000"/>
                    </a:p>
                  </a:txBody>
                  <a:tcPr marL="31956" marR="31956" marT="31956" marB="31956" anchor="ctr">
                    <a:lnL>
                      <a:noFill/>
                    </a:lnL>
                    <a:lnR>
                      <a:noFill/>
                    </a:lnR>
                    <a:lnT>
                      <a:noFill/>
                    </a:lnT>
                    <a:lnB>
                      <a:noFill/>
                    </a:lnB>
                    <a:solidFill>
                      <a:srgbClr val="FF9315"/>
                    </a:solidFill>
                  </a:tcPr>
                </a:tc>
              </a:tr>
              <a:tr h="688058">
                <a:tc>
                  <a:txBody>
                    <a:bodyPr/>
                    <a:lstStyle/>
                    <a:p>
                      <a:pPr algn="ctr"/>
                      <a:r>
                        <a:rPr lang="en-US" sz="1000"/>
                        <a:t>High Blood Pressure</a:t>
                      </a:r>
                      <a:br>
                        <a:rPr lang="en-US" sz="1000"/>
                      </a:br>
                      <a:r>
                        <a:rPr lang="en-US" sz="1000"/>
                        <a:t>(Hypertension) Stage 2</a:t>
                      </a:r>
                    </a:p>
                  </a:txBody>
                  <a:tcPr marL="31956" marR="31956" marT="31956" marB="31956" anchor="ctr">
                    <a:lnL>
                      <a:noFill/>
                    </a:lnL>
                    <a:lnR>
                      <a:noFill/>
                    </a:lnR>
                    <a:lnT>
                      <a:noFill/>
                    </a:lnT>
                    <a:lnB>
                      <a:noFill/>
                    </a:lnB>
                    <a:solidFill>
                      <a:srgbClr val="FD4A0E"/>
                    </a:solidFill>
                  </a:tcPr>
                </a:tc>
                <a:tc>
                  <a:txBody>
                    <a:bodyPr/>
                    <a:lstStyle/>
                    <a:p>
                      <a:pPr algn="ctr"/>
                      <a:r>
                        <a:rPr lang="en-US" sz="1000" b="1"/>
                        <a:t>160</a:t>
                      </a:r>
                      <a:r>
                        <a:rPr lang="en-US" sz="1000"/>
                        <a:t> or higher</a:t>
                      </a:r>
                    </a:p>
                  </a:txBody>
                  <a:tcPr marL="31956" marR="31956" marT="31956" marB="31956" anchor="ctr">
                    <a:lnL>
                      <a:noFill/>
                    </a:lnL>
                    <a:lnR>
                      <a:noFill/>
                    </a:lnR>
                    <a:lnT>
                      <a:noFill/>
                    </a:lnT>
                    <a:lnB>
                      <a:noFill/>
                    </a:lnB>
                    <a:solidFill>
                      <a:srgbClr val="FD4A0E"/>
                    </a:solidFill>
                  </a:tcPr>
                </a:tc>
                <a:tc>
                  <a:txBody>
                    <a:bodyPr/>
                    <a:lstStyle/>
                    <a:p>
                      <a:pPr algn="ctr"/>
                      <a:r>
                        <a:rPr lang="en-US" sz="1000"/>
                        <a:t>or</a:t>
                      </a:r>
                    </a:p>
                  </a:txBody>
                  <a:tcPr marL="31956" marR="31956" marT="31956" marB="31956" anchor="ctr">
                    <a:lnL>
                      <a:noFill/>
                    </a:lnL>
                    <a:lnR>
                      <a:noFill/>
                    </a:lnR>
                    <a:lnT>
                      <a:noFill/>
                    </a:lnT>
                    <a:lnB>
                      <a:noFill/>
                    </a:lnB>
                    <a:solidFill>
                      <a:srgbClr val="FD4A0E"/>
                    </a:solidFill>
                  </a:tcPr>
                </a:tc>
                <a:tc>
                  <a:txBody>
                    <a:bodyPr/>
                    <a:lstStyle/>
                    <a:p>
                      <a:pPr algn="ctr"/>
                      <a:r>
                        <a:rPr lang="en-US" sz="1000" b="1"/>
                        <a:t>100</a:t>
                      </a:r>
                      <a:r>
                        <a:rPr lang="en-US" sz="1000"/>
                        <a:t> or higher</a:t>
                      </a:r>
                    </a:p>
                  </a:txBody>
                  <a:tcPr marL="31956" marR="31956" marT="31956" marB="31956" anchor="ctr">
                    <a:lnL>
                      <a:noFill/>
                    </a:lnL>
                    <a:lnR>
                      <a:noFill/>
                    </a:lnR>
                    <a:lnT>
                      <a:noFill/>
                    </a:lnT>
                    <a:lnB>
                      <a:noFill/>
                    </a:lnB>
                    <a:solidFill>
                      <a:srgbClr val="FD4A0E"/>
                    </a:solidFill>
                  </a:tcPr>
                </a:tc>
              </a:tr>
              <a:tr h="843845">
                <a:tc>
                  <a:txBody>
                    <a:bodyPr/>
                    <a:lstStyle/>
                    <a:p>
                      <a:pPr algn="ctr"/>
                      <a:r>
                        <a:rPr lang="en-US" sz="1000" u="sng">
                          <a:solidFill>
                            <a:srgbClr val="FFFFFF"/>
                          </a:solidFill>
                          <a:effectLst/>
                          <a:hlinkClick r:id="rId2"/>
                        </a:rPr>
                        <a:t>Hypertensive Crisis</a:t>
                      </a:r>
                      <a:r>
                        <a:rPr lang="en-US" sz="1000">
                          <a:solidFill>
                            <a:srgbClr val="FFFFFF"/>
                          </a:solidFill>
                          <a:effectLst/>
                        </a:rPr>
                        <a:t/>
                      </a:r>
                      <a:br>
                        <a:rPr lang="en-US" sz="1000">
                          <a:solidFill>
                            <a:srgbClr val="FFFFFF"/>
                          </a:solidFill>
                          <a:effectLst/>
                        </a:rPr>
                      </a:br>
                      <a:r>
                        <a:rPr lang="en-US" sz="1000">
                          <a:solidFill>
                            <a:srgbClr val="FFFFFF"/>
                          </a:solidFill>
                          <a:effectLst/>
                        </a:rPr>
                        <a:t>(Emergency care needed)</a:t>
                      </a:r>
                      <a:endParaRPr lang="en-US" sz="1000"/>
                    </a:p>
                  </a:txBody>
                  <a:tcPr marL="31956" marR="31956" marT="31956" marB="31956" anchor="ctr">
                    <a:lnL>
                      <a:noFill/>
                    </a:lnL>
                    <a:lnR>
                      <a:noFill/>
                    </a:lnR>
                    <a:lnT>
                      <a:noFill/>
                    </a:lnT>
                    <a:lnB>
                      <a:noFill/>
                    </a:lnB>
                    <a:solidFill>
                      <a:srgbClr val="E60008"/>
                    </a:solidFill>
                  </a:tcPr>
                </a:tc>
                <a:tc>
                  <a:txBody>
                    <a:bodyPr/>
                    <a:lstStyle/>
                    <a:p>
                      <a:pPr algn="ctr"/>
                      <a:r>
                        <a:rPr lang="en-US" sz="1000">
                          <a:solidFill>
                            <a:srgbClr val="FFFFFF"/>
                          </a:solidFill>
                          <a:effectLst/>
                        </a:rPr>
                        <a:t>Higher than </a:t>
                      </a:r>
                      <a:r>
                        <a:rPr lang="en-US" sz="1000" b="1">
                          <a:solidFill>
                            <a:srgbClr val="FFFFFF"/>
                          </a:solidFill>
                          <a:effectLst/>
                        </a:rPr>
                        <a:t>180</a:t>
                      </a:r>
                      <a:endParaRPr lang="en-US" sz="1000"/>
                    </a:p>
                  </a:txBody>
                  <a:tcPr marL="31956" marR="31956" marT="31956" marB="31956" anchor="ctr">
                    <a:lnL>
                      <a:noFill/>
                    </a:lnL>
                    <a:lnR>
                      <a:noFill/>
                    </a:lnR>
                    <a:lnT>
                      <a:noFill/>
                    </a:lnT>
                    <a:lnB>
                      <a:noFill/>
                    </a:lnB>
                    <a:solidFill>
                      <a:srgbClr val="E60008"/>
                    </a:solidFill>
                  </a:tcPr>
                </a:tc>
                <a:tc>
                  <a:txBody>
                    <a:bodyPr/>
                    <a:lstStyle/>
                    <a:p>
                      <a:pPr algn="ctr"/>
                      <a:r>
                        <a:rPr lang="en-US" sz="1000">
                          <a:solidFill>
                            <a:srgbClr val="FFFFFF"/>
                          </a:solidFill>
                          <a:effectLst/>
                        </a:rPr>
                        <a:t>or</a:t>
                      </a:r>
                      <a:endParaRPr lang="en-US" sz="1000"/>
                    </a:p>
                  </a:txBody>
                  <a:tcPr marL="31956" marR="31956" marT="31956" marB="31956" anchor="ctr">
                    <a:lnL>
                      <a:noFill/>
                    </a:lnL>
                    <a:lnR>
                      <a:noFill/>
                    </a:lnR>
                    <a:lnT>
                      <a:noFill/>
                    </a:lnT>
                    <a:lnB>
                      <a:noFill/>
                    </a:lnB>
                    <a:solidFill>
                      <a:srgbClr val="E60008"/>
                    </a:solidFill>
                  </a:tcPr>
                </a:tc>
                <a:tc>
                  <a:txBody>
                    <a:bodyPr/>
                    <a:lstStyle/>
                    <a:p>
                      <a:pPr algn="ctr"/>
                      <a:r>
                        <a:rPr lang="en-US" sz="1000" dirty="0">
                          <a:solidFill>
                            <a:srgbClr val="FFFFFF"/>
                          </a:solidFill>
                          <a:effectLst/>
                        </a:rPr>
                        <a:t>Higher than </a:t>
                      </a:r>
                      <a:r>
                        <a:rPr lang="en-US" sz="1000" b="1" dirty="0">
                          <a:solidFill>
                            <a:srgbClr val="FFFFFF"/>
                          </a:solidFill>
                          <a:effectLst/>
                        </a:rPr>
                        <a:t>110</a:t>
                      </a:r>
                      <a:endParaRPr lang="en-US" sz="1000" dirty="0"/>
                    </a:p>
                  </a:txBody>
                  <a:tcPr marL="31956" marR="31956" marT="31956" marB="31956" anchor="ctr">
                    <a:lnL>
                      <a:noFill/>
                    </a:lnL>
                    <a:lnR>
                      <a:noFill/>
                    </a:lnR>
                    <a:lnT>
                      <a:noFill/>
                    </a:lnT>
                    <a:lnB>
                      <a:noFill/>
                    </a:lnB>
                    <a:solidFill>
                      <a:srgbClr val="E60008"/>
                    </a:solidFill>
                  </a:tcPr>
                </a:tc>
              </a:tr>
            </a:tbl>
          </a:graphicData>
        </a:graphic>
      </p:graphicFrame>
      <p:sp>
        <p:nvSpPr>
          <p:cNvPr id="3" name="Title 2"/>
          <p:cNvSpPr>
            <a:spLocks noGrp="1"/>
          </p:cNvSpPr>
          <p:nvPr>
            <p:ph type="title"/>
          </p:nvPr>
        </p:nvSpPr>
        <p:spPr/>
        <p:txBody>
          <a:bodyPr>
            <a:normAutofit fontScale="90000"/>
          </a:bodyPr>
          <a:lstStyle/>
          <a:p>
            <a:r>
              <a:rPr lang="en-US" dirty="0" smtClean="0"/>
              <a:t>Blood Pressure Diagnostic Chart for hypertension</a:t>
            </a:r>
            <a:endParaRPr lang="en-US" dirty="0"/>
          </a:p>
        </p:txBody>
      </p:sp>
    </p:spTree>
    <p:extLst>
      <p:ext uri="{BB962C8B-B14F-4D97-AF65-F5344CB8AC3E}">
        <p14:creationId xmlns:p14="http://schemas.microsoft.com/office/powerpoint/2010/main" val="345322858"/>
      </p:ext>
    </p:extLst>
  </p:cSld>
  <p:clrMapOvr>
    <a:masterClrMapping/>
  </p:clrMapOvr>
  <p:transition spd="slow">
    <p:push/>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a:normAutofit fontScale="90000"/>
          </a:bodyPr>
          <a:lstStyle/>
          <a:p>
            <a:r>
              <a:rPr lang="en-US" dirty="0" smtClean="0"/>
              <a:t>Hypertensive Crisis can present as Hypertensive Urgency or Hypertensive Emergency</a:t>
            </a:r>
            <a:endParaRPr lang="en-US" dirty="0"/>
          </a:p>
        </p:txBody>
      </p:sp>
      <p:sp>
        <p:nvSpPr>
          <p:cNvPr id="6" name="Subtitle 5"/>
          <p:cNvSpPr>
            <a:spLocks noGrp="1"/>
          </p:cNvSpPr>
          <p:nvPr>
            <p:ph type="subTitle" idx="1"/>
          </p:nvPr>
        </p:nvSpPr>
        <p:spPr/>
        <p:txBody>
          <a:bodyPr/>
          <a:lstStyle/>
          <a:p>
            <a:endParaRPr lang="en-US"/>
          </a:p>
        </p:txBody>
      </p:sp>
    </p:spTree>
    <p:extLst>
      <p:ext uri="{BB962C8B-B14F-4D97-AF65-F5344CB8AC3E}">
        <p14:creationId xmlns:p14="http://schemas.microsoft.com/office/powerpoint/2010/main" val="3637979199"/>
      </p:ext>
    </p:extLst>
  </p:cSld>
  <p:clrMapOvr>
    <a:masterClrMapping/>
  </p:clrMapOvr>
  <p:transition spd="slow">
    <p:push/>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62500" lnSpcReduction="20000"/>
          </a:bodyPr>
          <a:lstStyle/>
          <a:p>
            <a:r>
              <a:rPr lang="en-US" dirty="0"/>
              <a:t>Hypertensive </a:t>
            </a:r>
            <a:r>
              <a:rPr lang="en-US" i="1" dirty="0"/>
              <a:t>urgency </a:t>
            </a:r>
            <a:r>
              <a:rPr lang="en-US" dirty="0"/>
              <a:t>is a situation where the blood pressure is severely elevated [</a:t>
            </a:r>
            <a:r>
              <a:rPr lang="en-US" b="1" dirty="0"/>
              <a:t>180 or higher for your systolic pressure (top number) or 110 or higher for your diastolic pressure (bottom number)</a:t>
            </a:r>
            <a:r>
              <a:rPr lang="en-US" dirty="0"/>
              <a:t>], but there is no associated organ damage. Those experiencing hypertensive urgency may or may not experience one or more of these symptoms:</a:t>
            </a:r>
          </a:p>
          <a:p>
            <a:r>
              <a:rPr lang="en-US" dirty="0"/>
              <a:t>Severe headache</a:t>
            </a:r>
          </a:p>
          <a:p>
            <a:r>
              <a:rPr lang="en-US" dirty="0"/>
              <a:t>Shortness of breath </a:t>
            </a:r>
          </a:p>
          <a:p>
            <a:r>
              <a:rPr lang="en-US" dirty="0"/>
              <a:t>Nosebleeds</a:t>
            </a:r>
          </a:p>
          <a:p>
            <a:r>
              <a:rPr lang="en-US" dirty="0"/>
              <a:t>Severe anxiety</a:t>
            </a:r>
          </a:p>
          <a:p>
            <a:r>
              <a:rPr lang="en-US" dirty="0"/>
              <a:t>Treatment of hypertensive urgency generally requires readjustment and/or additional dosing of oral medications, but most often does not necessitate hospitalization for rapid blood pressure reduction.  A blood pressure reading of 180/110 or greater requires </a:t>
            </a:r>
            <a:r>
              <a:rPr lang="en-US" b="1" dirty="0"/>
              <a:t>immediate </a:t>
            </a:r>
            <a:r>
              <a:rPr lang="en-US" dirty="0"/>
              <a:t>evaluation, because early evaluation of organ function and blood pressure elevations at these levels is critical to determine the appropriate management.</a:t>
            </a:r>
          </a:p>
          <a:p>
            <a:endParaRPr lang="en-US" dirty="0"/>
          </a:p>
        </p:txBody>
      </p:sp>
      <p:sp>
        <p:nvSpPr>
          <p:cNvPr id="3" name="Title 2"/>
          <p:cNvSpPr>
            <a:spLocks noGrp="1"/>
          </p:cNvSpPr>
          <p:nvPr>
            <p:ph type="title"/>
          </p:nvPr>
        </p:nvSpPr>
        <p:spPr/>
        <p:txBody>
          <a:bodyPr/>
          <a:lstStyle/>
          <a:p>
            <a:r>
              <a:rPr lang="en-US" dirty="0" smtClean="0"/>
              <a:t>Hypertensive Urgency</a:t>
            </a:r>
            <a:endParaRPr lang="en-US" dirty="0"/>
          </a:p>
        </p:txBody>
      </p:sp>
    </p:spTree>
    <p:extLst>
      <p:ext uri="{BB962C8B-B14F-4D97-AF65-F5344CB8AC3E}">
        <p14:creationId xmlns:p14="http://schemas.microsoft.com/office/powerpoint/2010/main" val="2078383612"/>
      </p:ext>
    </p:extLst>
  </p:cSld>
  <p:clrMapOvr>
    <a:masterClrMapping/>
  </p:clrMapOvr>
  <p:transition spd="slow">
    <p:push/>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47500" lnSpcReduction="20000"/>
          </a:bodyPr>
          <a:lstStyle/>
          <a:p>
            <a:r>
              <a:rPr lang="en-US" b="1" dirty="0"/>
              <a:t>Hypertensive Emergency</a:t>
            </a:r>
          </a:p>
          <a:p>
            <a:r>
              <a:rPr lang="en-US" dirty="0"/>
              <a:t>A hypertensive emergency exists when blood pressure reaches levels that are damaging organs. Hypertensive emergencies generally occur at blood pressure levels exceeding 180 systolic OR 120 diastolic, but can occur at even lower levels in patients whose blood pressure had not been previously high.</a:t>
            </a:r>
            <a:br>
              <a:rPr lang="en-US" dirty="0"/>
            </a:br>
            <a:r>
              <a:rPr lang="en-US" dirty="0"/>
              <a:t/>
            </a:r>
            <a:br>
              <a:rPr lang="en-US" dirty="0"/>
            </a:br>
            <a:r>
              <a:rPr lang="en-US" dirty="0"/>
              <a:t>The consequences of uncontrolled blood pressure in this range can be severe and include</a:t>
            </a:r>
          </a:p>
          <a:p>
            <a:pPr fontAlgn="b"/>
            <a:r>
              <a:rPr lang="en-US" dirty="0">
                <a:hlinkClick r:id="rId2"/>
              </a:rPr>
              <a:t>Stroke</a:t>
            </a:r>
            <a:endParaRPr lang="en-US" dirty="0"/>
          </a:p>
          <a:p>
            <a:pPr fontAlgn="b"/>
            <a:r>
              <a:rPr lang="en-US" dirty="0"/>
              <a:t>Loss of consciousness</a:t>
            </a:r>
          </a:p>
          <a:p>
            <a:pPr fontAlgn="b"/>
            <a:r>
              <a:rPr lang="en-US" dirty="0"/>
              <a:t>Memory loss</a:t>
            </a:r>
          </a:p>
          <a:p>
            <a:pPr fontAlgn="b"/>
            <a:r>
              <a:rPr lang="en-US" dirty="0">
                <a:hlinkClick r:id="rId3"/>
              </a:rPr>
              <a:t>Heart attack</a:t>
            </a:r>
            <a:endParaRPr lang="en-US" dirty="0"/>
          </a:p>
          <a:p>
            <a:pPr fontAlgn="b"/>
            <a:r>
              <a:rPr lang="en-US" dirty="0"/>
              <a:t>Damage to the eyes and kidneys</a:t>
            </a:r>
          </a:p>
          <a:p>
            <a:pPr fontAlgn="b"/>
            <a:r>
              <a:rPr lang="en-US" dirty="0">
                <a:hlinkClick r:id="rId4"/>
              </a:rPr>
              <a:t>Loss of kidney function</a:t>
            </a:r>
            <a:endParaRPr lang="en-US" dirty="0"/>
          </a:p>
          <a:p>
            <a:pPr fontAlgn="b"/>
            <a:r>
              <a:rPr lang="en-US" dirty="0"/>
              <a:t>Aortic dissection</a:t>
            </a:r>
          </a:p>
          <a:p>
            <a:pPr fontAlgn="b"/>
            <a:r>
              <a:rPr lang="en-US" dirty="0"/>
              <a:t>Angina (unstable chest pain)</a:t>
            </a:r>
          </a:p>
          <a:p>
            <a:pPr fontAlgn="b"/>
            <a:r>
              <a:rPr lang="en-US" dirty="0"/>
              <a:t>Pulmonary edema (fluid backup in the lungs)</a:t>
            </a:r>
          </a:p>
          <a:p>
            <a:pPr fontAlgn="b"/>
            <a:r>
              <a:rPr lang="en-US" dirty="0"/>
              <a:t>Eclampsia</a:t>
            </a:r>
          </a:p>
          <a:p>
            <a:r>
              <a:rPr lang="en-US" b="1" dirty="0"/>
              <a:t>If you get a blood pressure reading of 180 or higher on top or 110 or higher on the bottom, and are having any symptoms of possible organ damage (chest pain, shortness of breath, back pain, numbness/weakness, change in vision, difficulty speaking) do not wait to see if your pressure comes down on its own. Seek emergency medical assistance immediately. Call 9-1-1. If you can't access the emergency medical services (EMS), have someone drive you to the hospital immediately.</a:t>
            </a:r>
            <a:endParaRPr lang="en-US" dirty="0"/>
          </a:p>
          <a:p>
            <a:endParaRPr lang="en-US" dirty="0"/>
          </a:p>
        </p:txBody>
      </p:sp>
      <p:sp>
        <p:nvSpPr>
          <p:cNvPr id="3" name="Title 2"/>
          <p:cNvSpPr>
            <a:spLocks noGrp="1"/>
          </p:cNvSpPr>
          <p:nvPr>
            <p:ph type="title"/>
          </p:nvPr>
        </p:nvSpPr>
        <p:spPr/>
        <p:txBody>
          <a:bodyPr/>
          <a:lstStyle/>
          <a:p>
            <a:r>
              <a:rPr lang="en-US" dirty="0" smtClean="0"/>
              <a:t>Hypertensive Emergency</a:t>
            </a:r>
            <a:endParaRPr lang="en-US" dirty="0"/>
          </a:p>
        </p:txBody>
      </p:sp>
    </p:spTree>
    <p:extLst>
      <p:ext uri="{BB962C8B-B14F-4D97-AF65-F5344CB8AC3E}">
        <p14:creationId xmlns:p14="http://schemas.microsoft.com/office/powerpoint/2010/main" val="3108397906"/>
      </p:ext>
    </p:extLst>
  </p:cSld>
  <p:clrMapOvr>
    <a:masterClrMapping/>
  </p:clrMapOvr>
  <p:transition spd="slow">
    <p:push/>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47500" lnSpcReduction="20000"/>
          </a:bodyPr>
          <a:lstStyle/>
          <a:p>
            <a:pPr marL="0" indent="0">
              <a:buNone/>
            </a:pPr>
            <a:r>
              <a:rPr lang="en-US" dirty="0" smtClean="0"/>
              <a:t>As </a:t>
            </a:r>
            <a:r>
              <a:rPr lang="en-US" dirty="0"/>
              <a:t>long as you are not experiencing symptoms of low blood pressure, there is no need for concern. Most doctors consider chronically low blood pressure dangerous only if it causes noticeable signs and symptoms, such as:</a:t>
            </a:r>
          </a:p>
          <a:p>
            <a:r>
              <a:rPr lang="en-US" b="1" dirty="0"/>
              <a:t>Dizziness or lightheadedness</a:t>
            </a:r>
            <a:endParaRPr lang="en-US" dirty="0"/>
          </a:p>
          <a:p>
            <a:r>
              <a:rPr lang="en-US" b="1" dirty="0"/>
              <a:t>Fainting (called </a:t>
            </a:r>
            <a:r>
              <a:rPr lang="en-US" b="1" dirty="0">
                <a:hlinkClick r:id="rId2"/>
              </a:rPr>
              <a:t>syncope</a:t>
            </a:r>
            <a:r>
              <a:rPr lang="en-US" b="1" dirty="0"/>
              <a:t>)</a:t>
            </a:r>
            <a:endParaRPr lang="en-US" dirty="0"/>
          </a:p>
          <a:p>
            <a:r>
              <a:rPr lang="en-US" b="1" dirty="0"/>
              <a:t>Dehydration and unusual thirst</a:t>
            </a:r>
            <a:r>
              <a:rPr lang="en-US" dirty="0"/>
              <a:t/>
            </a:r>
            <a:br>
              <a:rPr lang="en-US" dirty="0"/>
            </a:br>
            <a:r>
              <a:rPr lang="en-US" dirty="0"/>
              <a:t>Dehydration can sometimes cause blood pressure to drop. However, dehydration does not automatically signal low blood pressure. Fever, vomiting, severe diarrhea, overuse of diuretics and strenuous exercise can all lead to dehydration, a potentially serious condition in which your body loses more water than you take in. Even mild dehydration (</a:t>
            </a:r>
            <a:r>
              <a:rPr lang="en-US" b="1" dirty="0"/>
              <a:t>a loss of as little as 1 percent to 2 percent of body weight</a:t>
            </a:r>
            <a:r>
              <a:rPr lang="en-US" dirty="0"/>
              <a:t>), can cause weakness, dizziness and fatigue.</a:t>
            </a:r>
          </a:p>
          <a:p>
            <a:r>
              <a:rPr lang="en-US" b="1" dirty="0"/>
              <a:t>Lack of concentration</a:t>
            </a:r>
            <a:endParaRPr lang="en-US" dirty="0"/>
          </a:p>
          <a:p>
            <a:r>
              <a:rPr lang="en-US" b="1" dirty="0"/>
              <a:t>Blurred vision</a:t>
            </a:r>
            <a:endParaRPr lang="en-US" dirty="0"/>
          </a:p>
          <a:p>
            <a:r>
              <a:rPr lang="en-US" b="1" dirty="0"/>
              <a:t>Nausea</a:t>
            </a:r>
            <a:endParaRPr lang="en-US" dirty="0"/>
          </a:p>
          <a:p>
            <a:r>
              <a:rPr lang="en-US" b="1" dirty="0"/>
              <a:t>Cold, clammy, pale skin</a:t>
            </a:r>
            <a:endParaRPr lang="en-US" dirty="0"/>
          </a:p>
          <a:p>
            <a:r>
              <a:rPr lang="en-US" b="1" dirty="0"/>
              <a:t>Rapid, shallow breathing</a:t>
            </a:r>
            <a:endParaRPr lang="en-US" dirty="0"/>
          </a:p>
          <a:p>
            <a:r>
              <a:rPr lang="en-US" b="1" dirty="0"/>
              <a:t>Fatigue</a:t>
            </a:r>
            <a:endParaRPr lang="en-US" dirty="0"/>
          </a:p>
          <a:p>
            <a:r>
              <a:rPr lang="en-US" b="1" dirty="0"/>
              <a:t>Depression</a:t>
            </a:r>
            <a:endParaRPr lang="en-US" dirty="0"/>
          </a:p>
          <a:p>
            <a:r>
              <a:rPr lang="en-US" dirty="0"/>
              <a:t>As long as no symptoms are present, low blood pressure is not a problem. However, if your blood pressure is normally higher or if you are experiencing any of the symptoms listed above, your low pressure may have an underlying cause.</a:t>
            </a:r>
          </a:p>
          <a:p>
            <a:endParaRPr lang="en-US" dirty="0"/>
          </a:p>
        </p:txBody>
      </p:sp>
      <p:sp>
        <p:nvSpPr>
          <p:cNvPr id="3" name="Title 2"/>
          <p:cNvSpPr>
            <a:spLocks noGrp="1"/>
          </p:cNvSpPr>
          <p:nvPr>
            <p:ph type="title"/>
          </p:nvPr>
        </p:nvSpPr>
        <p:spPr/>
        <p:txBody>
          <a:bodyPr>
            <a:normAutofit fontScale="90000"/>
          </a:bodyPr>
          <a:lstStyle/>
          <a:p>
            <a:r>
              <a:rPr lang="en-US" dirty="0" smtClean="0"/>
              <a:t>Hypotension – Low Blood Pressure</a:t>
            </a:r>
            <a:endParaRPr lang="en-US" dirty="0"/>
          </a:p>
        </p:txBody>
      </p:sp>
    </p:spTree>
    <p:extLst>
      <p:ext uri="{BB962C8B-B14F-4D97-AF65-F5344CB8AC3E}">
        <p14:creationId xmlns:p14="http://schemas.microsoft.com/office/powerpoint/2010/main" val="2907157368"/>
      </p:ext>
    </p:extLst>
  </p:cSld>
  <p:clrMapOvr>
    <a:masterClrMapping/>
  </p:clrMapOvr>
  <p:transition spd="slow">
    <p:push/>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idx="1"/>
          </p:nvPr>
        </p:nvSpPr>
        <p:spPr/>
        <p:txBody>
          <a:bodyPr>
            <a:normAutofit fontScale="55000" lnSpcReduction="20000"/>
          </a:bodyPr>
          <a:lstStyle/>
          <a:p>
            <a:r>
              <a:rPr lang="en-US" b="1" dirty="0"/>
              <a:t>Prolonged bed rest</a:t>
            </a:r>
            <a:endParaRPr lang="en-US" dirty="0"/>
          </a:p>
          <a:p>
            <a:r>
              <a:rPr lang="en-US" b="1" dirty="0"/>
              <a:t>Pregnancy</a:t>
            </a:r>
            <a:r>
              <a:rPr lang="en-US" dirty="0"/>
              <a:t/>
            </a:r>
            <a:br>
              <a:rPr lang="en-US" dirty="0"/>
            </a:br>
            <a:r>
              <a:rPr lang="en-US" dirty="0"/>
              <a:t>During the first 24 weeks of pregnancy, it's common for blood pressure to drop.</a:t>
            </a:r>
          </a:p>
          <a:p>
            <a:r>
              <a:rPr lang="en-US" b="1" dirty="0"/>
              <a:t>Decreases in blood volume</a:t>
            </a:r>
            <a:r>
              <a:rPr lang="en-US" dirty="0"/>
              <a:t/>
            </a:r>
            <a:br>
              <a:rPr lang="en-US" dirty="0"/>
            </a:br>
            <a:r>
              <a:rPr lang="en-US" dirty="0"/>
              <a:t>A decrease in blood volume can also cause blood pressure to drop. A significant loss of blood from major trauma, dehydration or severe internal bleeding reduces blood volume, leading to a severe drop in blood pressure.</a:t>
            </a:r>
          </a:p>
          <a:p>
            <a:r>
              <a:rPr lang="en-US" b="1" dirty="0"/>
              <a:t>Certain medications</a:t>
            </a:r>
            <a:r>
              <a:rPr lang="en-US" dirty="0"/>
              <a:t/>
            </a:r>
            <a:br>
              <a:rPr lang="en-US" dirty="0"/>
            </a:br>
            <a:r>
              <a:rPr lang="en-US" dirty="0"/>
              <a:t>A number of drugs can cause low blood pressure, including diuretics and other drugs that treat hypertension; heart medications such as beta blockers; drugs for Parkinson's disease; tricyclic antidepressants; erectile dysfunction drugs, particularly in combination with nitroglycerine; narcotics and alcohol. Other prescription and over-the-counter drugs may cause low blood pressure when taken in combination with HBP medications.</a:t>
            </a:r>
          </a:p>
          <a:p>
            <a:r>
              <a:rPr lang="en-US" b="1" dirty="0"/>
              <a:t>Heart problems</a:t>
            </a:r>
            <a:r>
              <a:rPr lang="en-US" dirty="0"/>
              <a:t/>
            </a:r>
            <a:br>
              <a:rPr lang="en-US" dirty="0"/>
            </a:br>
            <a:r>
              <a:rPr lang="en-US" dirty="0"/>
              <a:t>Among the heart conditions that can lead to low blood pressure are an abnormally low heart rate (bradycardia), problems with heart valves, heart attack and heart failure. Your heart may not be able to circulate enough blood to meet your body's needs.</a:t>
            </a:r>
          </a:p>
          <a:p>
            <a:endParaRPr lang="en-US" dirty="0"/>
          </a:p>
        </p:txBody>
      </p:sp>
      <p:sp>
        <p:nvSpPr>
          <p:cNvPr id="7" name="Title 6"/>
          <p:cNvSpPr>
            <a:spLocks noGrp="1"/>
          </p:cNvSpPr>
          <p:nvPr>
            <p:ph type="title"/>
          </p:nvPr>
        </p:nvSpPr>
        <p:spPr/>
        <p:txBody>
          <a:bodyPr/>
          <a:lstStyle/>
          <a:p>
            <a:r>
              <a:rPr lang="en-US" dirty="0" smtClean="0"/>
              <a:t>Possible Causes of Hypotension</a:t>
            </a:r>
            <a:endParaRPr lang="en-US" dirty="0"/>
          </a:p>
        </p:txBody>
      </p:sp>
    </p:spTree>
    <p:extLst>
      <p:ext uri="{BB962C8B-B14F-4D97-AF65-F5344CB8AC3E}">
        <p14:creationId xmlns:p14="http://schemas.microsoft.com/office/powerpoint/2010/main" val="2812168497"/>
      </p:ext>
    </p:extLst>
  </p:cSld>
  <p:clrMapOvr>
    <a:masterClrMapping/>
  </p:clrMapOvr>
  <p:transition spd="slow">
    <p:push/>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55000" lnSpcReduction="20000"/>
          </a:bodyPr>
          <a:lstStyle/>
          <a:p>
            <a:r>
              <a:rPr lang="en-US" b="1" dirty="0"/>
              <a:t>Endocrine problems</a:t>
            </a:r>
            <a:r>
              <a:rPr lang="en-US" dirty="0"/>
              <a:t/>
            </a:r>
            <a:br>
              <a:rPr lang="en-US" dirty="0"/>
            </a:br>
            <a:r>
              <a:rPr lang="en-US" dirty="0"/>
              <a:t>Such problems include complications with hormone-producing glands in the body's endocrine systems; specifically, an under-active thyroid (hypothyroidism), parathyroid disease, adrenal insufficiency (Addison's disease), low blood sugar and, in some cases, diabetes.</a:t>
            </a:r>
          </a:p>
          <a:p>
            <a:r>
              <a:rPr lang="en-US" b="1" dirty="0"/>
              <a:t>Severe infection (septic shock)</a:t>
            </a:r>
            <a:r>
              <a:rPr lang="en-US" dirty="0"/>
              <a:t/>
            </a:r>
            <a:br>
              <a:rPr lang="en-US" dirty="0"/>
            </a:br>
            <a:r>
              <a:rPr lang="en-US" dirty="0"/>
              <a:t>Septic shock can occur when bacteria leave the original site of an infection (most often in the lungs, abdomen or urinary tract) and enter the bloodstream. The bacteria then produce toxins that affect blood vessels, leading to a profound and life-threatening decline in blood pressure.</a:t>
            </a:r>
          </a:p>
          <a:p>
            <a:r>
              <a:rPr lang="en-US" b="1" dirty="0"/>
              <a:t>Allergic reaction (anaphylaxis)</a:t>
            </a:r>
            <a:r>
              <a:rPr lang="en-US" dirty="0"/>
              <a:t> </a:t>
            </a:r>
            <a:br>
              <a:rPr lang="en-US" dirty="0"/>
            </a:br>
            <a:r>
              <a:rPr lang="en-US" dirty="0"/>
              <a:t>Anaphylactic shock is a sometimes-fatal allergic reaction that can occur in people who are highly sensitive to drugs such as penicillin, to certain foods such as peanuts, or to bee or wasp stings. This type of shock is characterized by breathing problems, hives, itching, a swollen throat and a sudden, dramatic fall in blood pressure.</a:t>
            </a:r>
          </a:p>
          <a:p>
            <a:r>
              <a:rPr lang="en-US" b="1" dirty="0" err="1"/>
              <a:t>Neurally</a:t>
            </a:r>
            <a:r>
              <a:rPr lang="en-US" b="1" dirty="0"/>
              <a:t> mediated hypotension</a:t>
            </a:r>
            <a:r>
              <a:rPr lang="en-US" dirty="0"/>
              <a:t/>
            </a:r>
            <a:br>
              <a:rPr lang="en-US" dirty="0"/>
            </a:br>
            <a:r>
              <a:rPr lang="en-US" dirty="0"/>
              <a:t>Unlike orthostatic hypotension, this disorder causes blood pressure to drop after standing for long periods, leading to symptoms such as dizziness, nausea and fainting. This condition primarily affects young people and occurs because of a miscommunication between the heart and the brain.</a:t>
            </a:r>
          </a:p>
          <a:p>
            <a:r>
              <a:rPr lang="en-US" b="1" dirty="0"/>
              <a:t>Nutritional deficiencies</a:t>
            </a:r>
            <a:r>
              <a:rPr lang="en-US" dirty="0"/>
              <a:t/>
            </a:r>
            <a:br>
              <a:rPr lang="en-US" dirty="0"/>
            </a:br>
            <a:r>
              <a:rPr lang="en-US" dirty="0"/>
              <a:t>A lack of the essential vitamins B-12 and folic acid can cause anemia, which in turn can lead to low blood pressure.</a:t>
            </a:r>
          </a:p>
          <a:p>
            <a:endParaRPr lang="en-US" dirty="0"/>
          </a:p>
        </p:txBody>
      </p:sp>
      <p:sp>
        <p:nvSpPr>
          <p:cNvPr id="3" name="Title 2"/>
          <p:cNvSpPr>
            <a:spLocks noGrp="1"/>
          </p:cNvSpPr>
          <p:nvPr>
            <p:ph type="title"/>
          </p:nvPr>
        </p:nvSpPr>
        <p:spPr/>
        <p:txBody>
          <a:bodyPr/>
          <a:lstStyle/>
          <a:p>
            <a:r>
              <a:rPr lang="en-US" dirty="0" smtClean="0"/>
              <a:t>Causes of Hypotension</a:t>
            </a:r>
            <a:endParaRPr lang="en-US" dirty="0"/>
          </a:p>
        </p:txBody>
      </p:sp>
    </p:spTree>
    <p:extLst>
      <p:ext uri="{BB962C8B-B14F-4D97-AF65-F5344CB8AC3E}">
        <p14:creationId xmlns:p14="http://schemas.microsoft.com/office/powerpoint/2010/main" val="2771292949"/>
      </p:ext>
    </p:extLst>
  </p:cSld>
  <p:clrMapOvr>
    <a:masterClrMapping/>
  </p:clrMapOvr>
  <p:transition spd="slow">
    <p:push/>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1" y="2209800"/>
            <a:ext cx="4419600" cy="4343400"/>
          </a:xfrm>
        </p:spPr>
        <p:txBody>
          <a:bodyPr>
            <a:normAutofit/>
          </a:bodyPr>
          <a:lstStyle/>
          <a:p>
            <a:r>
              <a:rPr lang="en-US" dirty="0"/>
              <a:t>It took nearly 150 years before an instrument was invented that could measure blood pressure without breaking the skin.  Ritter von </a:t>
            </a:r>
            <a:r>
              <a:rPr lang="en-US" dirty="0" err="1"/>
              <a:t>Basch’s</a:t>
            </a:r>
            <a:r>
              <a:rPr lang="en-US" dirty="0"/>
              <a:t> sphygmomanometer was the first to inspire other similar devices that finally led </a:t>
            </a:r>
            <a:r>
              <a:rPr lang="en-US" dirty="0" smtClean="0"/>
              <a:t>to our present day method perfected by Riva-</a:t>
            </a:r>
            <a:r>
              <a:rPr lang="en-US" dirty="0" err="1" smtClean="0"/>
              <a:t>Rocci</a:t>
            </a:r>
            <a:r>
              <a:rPr lang="en-US" dirty="0" smtClean="0"/>
              <a:t> in 1896.  </a:t>
            </a:r>
            <a:endParaRPr lang="en-US" dirty="0"/>
          </a:p>
        </p:txBody>
      </p:sp>
      <p:sp>
        <p:nvSpPr>
          <p:cNvPr id="3" name="Title 2"/>
          <p:cNvSpPr>
            <a:spLocks noGrp="1"/>
          </p:cNvSpPr>
          <p:nvPr>
            <p:ph type="title"/>
          </p:nvPr>
        </p:nvSpPr>
        <p:spPr/>
        <p:txBody>
          <a:bodyPr/>
          <a:lstStyle/>
          <a:p>
            <a:r>
              <a:rPr lang="en-US" dirty="0" smtClean="0"/>
              <a:t>History Continued</a:t>
            </a:r>
            <a:endParaRPr lang="en-US" dirty="0"/>
          </a:p>
        </p:txBody>
      </p:sp>
      <p:pic>
        <p:nvPicPr>
          <p:cNvPr id="2050" name="Picture 2" descr="http://1.bp.blogspot.com/-PtcbbkL-i74/VE6QSqc-NvI/AAAAAAAAA6E/URGHuUBwxkc/s1600/Sphygmograph.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105399" y="2514600"/>
            <a:ext cx="3735423" cy="1645920"/>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http://2.bp.blogspot.com/-HhLy8qAt8nw/VE6RXv6ygAI/AAAAAAAAA6Q/0bT56MV2FJg/s1600/Sphygmomanometer2.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40334" y="4495800"/>
            <a:ext cx="2665554" cy="2133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79704453"/>
      </p:ext>
    </p:extLst>
  </p:cSld>
  <p:clrMapOvr>
    <a:masterClrMapping/>
  </p:clrMapOvr>
  <p:transition spd="slow">
    <p:push/>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38200" y="2209800"/>
            <a:ext cx="4385733" cy="4114800"/>
          </a:xfrm>
        </p:spPr>
        <p:txBody>
          <a:bodyPr>
            <a:normAutofit fontScale="85000" lnSpcReduction="20000"/>
          </a:bodyPr>
          <a:lstStyle/>
          <a:p>
            <a:r>
              <a:rPr lang="en-US" dirty="0" smtClean="0"/>
              <a:t>1905 N C </a:t>
            </a:r>
            <a:r>
              <a:rPr lang="en-US" dirty="0" err="1" smtClean="0"/>
              <a:t>Korotkoff</a:t>
            </a:r>
            <a:r>
              <a:rPr lang="en-US" dirty="0" smtClean="0"/>
              <a:t> reported that tapping sounds could be heard when a stethoscope was placed over the brachial artery at the cubital fossa distal to the Riva-</a:t>
            </a:r>
            <a:r>
              <a:rPr lang="en-US" dirty="0" err="1" smtClean="0"/>
              <a:t>Rocci</a:t>
            </a:r>
            <a:r>
              <a:rPr lang="en-US" dirty="0" smtClean="0"/>
              <a:t> cuff.  These sounds were caused by the blood flowing back into the artery as the pressure of the cuff is released.  </a:t>
            </a:r>
          </a:p>
          <a:p>
            <a:endParaRPr lang="en-US" dirty="0"/>
          </a:p>
          <a:p>
            <a:r>
              <a:rPr lang="en-US" dirty="0" smtClean="0"/>
              <a:t>The brachial artery is used because it is close to the heart and has no major arteries branching off from it at the point shown by the green arrow.  </a:t>
            </a:r>
            <a:endParaRPr lang="en-US" dirty="0"/>
          </a:p>
        </p:txBody>
      </p:sp>
      <p:sp>
        <p:nvSpPr>
          <p:cNvPr id="3" name="Title 2"/>
          <p:cNvSpPr>
            <a:spLocks noGrp="1"/>
          </p:cNvSpPr>
          <p:nvPr>
            <p:ph type="title"/>
          </p:nvPr>
        </p:nvSpPr>
        <p:spPr/>
        <p:txBody>
          <a:bodyPr/>
          <a:lstStyle/>
          <a:p>
            <a:r>
              <a:rPr lang="en-US" dirty="0" smtClean="0"/>
              <a:t>History Cont.</a:t>
            </a:r>
            <a:endParaRPr lang="en-US" dirty="0"/>
          </a:p>
        </p:txBody>
      </p:sp>
      <p:pic>
        <p:nvPicPr>
          <p:cNvPr id="7170" name="Picture 2" descr="https://s3.amazonaws.com/classconnection/9/flashcards/689009/jpg/right_brachial_artery-149837AB22E612C945D.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223933" y="2757667"/>
            <a:ext cx="2685661" cy="2514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82648670"/>
      </p:ext>
    </p:extLst>
  </p:cSld>
  <p:clrMapOvr>
    <a:masterClrMapping/>
  </p:clrMapOvr>
  <p:transition spd="slow">
    <p:push/>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The cuff cuts off the flow of blood distal to the Riva-</a:t>
            </a:r>
            <a:r>
              <a:rPr lang="en-US" dirty="0" err="1" smtClean="0"/>
              <a:t>Rocci</a:t>
            </a:r>
            <a:r>
              <a:rPr lang="en-US" dirty="0" smtClean="0"/>
              <a:t> pressure cuff.  At the time your blood pressure is strong enough to overcome the pressure of the cuff, you hear your first sound.  This is the systolic pressure or highest pressure exerted onto your arteries when the left ventricle contracts.</a:t>
            </a:r>
            <a:endParaRPr lang="en-US" dirty="0"/>
          </a:p>
        </p:txBody>
      </p:sp>
      <p:sp>
        <p:nvSpPr>
          <p:cNvPr id="3" name="Title 2"/>
          <p:cNvSpPr>
            <a:spLocks noGrp="1"/>
          </p:cNvSpPr>
          <p:nvPr>
            <p:ph type="title"/>
          </p:nvPr>
        </p:nvSpPr>
        <p:spPr/>
        <p:txBody>
          <a:bodyPr/>
          <a:lstStyle/>
          <a:p>
            <a:r>
              <a:rPr lang="en-US" dirty="0" err="1" smtClean="0"/>
              <a:t>Karotkoff</a:t>
            </a:r>
            <a:r>
              <a:rPr lang="en-US" dirty="0" smtClean="0"/>
              <a:t> </a:t>
            </a:r>
            <a:r>
              <a:rPr lang="en-US" dirty="0" smtClean="0"/>
              <a:t>Sounds</a:t>
            </a:r>
            <a:endParaRPr lang="en-US" dirty="0"/>
          </a:p>
        </p:txBody>
      </p:sp>
      <p:sp>
        <p:nvSpPr>
          <p:cNvPr id="4" name="Rectangle 1"/>
          <p:cNvSpPr>
            <a:spLocks noChangeArrowheads="1"/>
          </p:cNvSpPr>
          <p:nvPr/>
        </p:nvSpPr>
        <p:spPr bwMode="auto">
          <a:xfrm>
            <a:off x="533400" y="5118860"/>
            <a:ext cx="8066311" cy="73508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179331"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rgbClr val="878787"/>
                </a:solidFill>
                <a:effectLst/>
                <a:latin typeface="Arial" panose="020B0604020202020204" pitchFamily="34" charset="0"/>
                <a:cs typeface="Arial" panose="020B0604020202020204" pitchFamily="34" charset="0"/>
              </a:rPr>
              <a:t>Origin - Systole</a:t>
            </a:r>
            <a:r>
              <a:rPr kumimoji="0" lang="en-US" altLang="en-US" sz="1800" b="0" i="0" u="none" strike="noStrike" cap="none" normalizeH="0" baseline="0" dirty="0" smtClean="0">
                <a:ln>
                  <a:noFill/>
                </a:ln>
                <a:solidFill>
                  <a:srgbClr val="222222"/>
                </a:solidFill>
                <a:effectLst/>
                <a:latin typeface="Arial" panose="020B0604020202020204" pitchFamily="34" charset="0"/>
                <a:cs typeface="Arial" panose="020B0604020202020204" pitchFamily="34" charset="0"/>
              </a:rPr>
              <a:t>                                              </a:t>
            </a:r>
            <a:endParaRPr kumimoji="0" lang="en-US" altLang="en-US" sz="18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rgbClr val="222222"/>
                </a:solidFill>
                <a:effectLst/>
                <a:latin typeface="Arial" panose="020B0604020202020204" pitchFamily="34" charset="0"/>
                <a:cs typeface="Arial" panose="020B0604020202020204" pitchFamily="34" charset="0"/>
              </a:rPr>
              <a:t>late 16th century: via late Latin from Greek </a:t>
            </a:r>
            <a:r>
              <a:rPr kumimoji="0" lang="en-US" altLang="en-US" sz="1800" b="0" i="1" u="none" strike="noStrike" cap="none" normalizeH="0" baseline="0" dirty="0" err="1" smtClean="0">
                <a:ln>
                  <a:noFill/>
                </a:ln>
                <a:solidFill>
                  <a:srgbClr val="222222"/>
                </a:solidFill>
                <a:effectLst/>
                <a:latin typeface="Arial" panose="020B0604020202020204" pitchFamily="34" charset="0"/>
                <a:cs typeface="Arial" panose="020B0604020202020204" pitchFamily="34" charset="0"/>
              </a:rPr>
              <a:t>sustolē</a:t>
            </a:r>
            <a:r>
              <a:rPr kumimoji="0" lang="en-US" altLang="en-US" sz="1800" b="0" i="0" u="none" strike="noStrike" cap="none" normalizeH="0" baseline="0" dirty="0" smtClean="0">
                <a:ln>
                  <a:noFill/>
                </a:ln>
                <a:solidFill>
                  <a:srgbClr val="222222"/>
                </a:solidFill>
                <a:effectLst/>
                <a:latin typeface="Arial" panose="020B0604020202020204" pitchFamily="34" charset="0"/>
                <a:cs typeface="Arial" panose="020B0604020202020204" pitchFamily="34" charset="0"/>
              </a:rPr>
              <a:t>, from </a:t>
            </a:r>
            <a:r>
              <a:rPr kumimoji="0" lang="en-US" altLang="en-US" sz="1800" b="0" i="1" u="none" strike="noStrike" cap="none" normalizeH="0" baseline="0" dirty="0" err="1" smtClean="0">
                <a:ln>
                  <a:noFill/>
                </a:ln>
                <a:solidFill>
                  <a:srgbClr val="222222"/>
                </a:solidFill>
                <a:effectLst/>
                <a:latin typeface="Arial" panose="020B0604020202020204" pitchFamily="34" charset="0"/>
                <a:cs typeface="Arial" panose="020B0604020202020204" pitchFamily="34" charset="0"/>
              </a:rPr>
              <a:t>sustellein</a:t>
            </a:r>
            <a:r>
              <a:rPr kumimoji="0" lang="en-US" altLang="en-US" sz="1800" b="0" i="0" u="none" strike="noStrike" cap="none" normalizeH="0" baseline="0" dirty="0" smtClean="0">
                <a:ln>
                  <a:noFill/>
                </a:ln>
                <a:solidFill>
                  <a:srgbClr val="222222"/>
                </a:solidFill>
                <a:effectLst/>
                <a:latin typeface="Arial" panose="020B0604020202020204" pitchFamily="34" charset="0"/>
                <a:cs typeface="Arial" panose="020B0604020202020204" pitchFamily="34" charset="0"/>
              </a:rPr>
              <a:t> ‘to contract.’</a:t>
            </a:r>
          </a:p>
        </p:txBody>
      </p:sp>
      <p:sp>
        <p:nvSpPr>
          <p:cNvPr id="5" name="AutoShape 2" descr="data:image/png;base64,iVBORw0KGgoAAAANSUhEUgAAAXYAAAA7CAYAAABv76FjAAANKElEQVR42u2d93cVxxXH/feE35woDvEJtjGCCBRLAkQn2BQFmRYMx6ZE4diIHBEwmE4QHSGKIHTRO6LLVNN77723m3znnHlndrS7b5+sV/bx/Z6z55Utc/e+nc/cubNv9oOT90XexyUZoh/px/fpd6KSpw94oRNI9COvd4pg54VOINGP/J0ogp0XOsFOPxLsFMFOINGPBDvBThHsBBL9yIVgp2IA+9Fbr+SHURMlr3V7yc1vK7mt2smAH/4t66tPO7b76I8fS07LNpElu3m+dO/7nVSdvOG5jV6mL14TaP3nTZrWsG/28o3SNKe5o5wwACnsfk0VP7rZbi/9ioqlYeM/Rz5Xnbju8MNv6tVzfMb6aD5LlB3mcT/8XYaULlwVU9kUwV5jOXbnjTRv00F+nFImJ+69U98duflS5q3eLplZ2fLzpUe+F9fk8mXyzT+GBr74Y10/dsYCZZ9pRxjAng5+DQvYD19/rhrNwm8GSMWG3YGPEQTUibbjT582VA3D3nN3CXaq9mAvGT9Nunz9d9d1ZSs2y/jZi3wvrkPXnkmT7Jy4AGjIiHHy14IecvT/QAxbCiEd/BoWsKORGjerQip3/yKdv+6TNLDXhR14P23Ravmyey+Cnao92BG1lVduq9WFfeTGCykq+UktdQmg43ffSq9vi+Srwt7qfRhzw+ng17CAPb99J+UzvEfEbEe7iQJ7Xdih3wPsADzBTtUK7J98nqlywfrzki3Vjhxg1hd5nnlefG7RtqNjf6+8pe7yR1v/WWYT6di1UAEI3dJdp2+FEuzp4NcwgH3p1p9lUPHIyOdJ5Uul+Kf/BDpGNJ8lyg43sKNRMFMyBDsVc8SOvK/buk2HzstvM37veVH+cvu1Sjn0/u6fdRZZZvyhvurO6jxzs9wWoUzFpINfwwD2br36qUZSQ/kvzVupRkyPayQqYq8rO8z3UysqVe+KYKdiBvvwCdOlS4++ruu+/b5EjdL7XZQYJEQEGK9BvoFDR0hB7/6hA3s6+DXVwY5oNr/DlzW+7zNgiMxfsyNhYK9LO+z1nf7WU92lQ7BTMYFd370xqnRuJLrYd+G++owoBFFHtAu7YeOsuAEINrX7qkD+NbY0lHfFhNmvqQ72oaMmqQFL+/tl2w6otFOiwF6Xdtjr95y9o64Vs5En2An2wPexf//jBDXg80WL1upuDNxqh4Egv4vOHDTCrV5+ecuJZf8NtN6tjANXnqhbBHE3SdjuYw+zX1PFjzg33NtvLs3yWsrHn3wm1Zceuu7zaaPGjnGEWHLs2meJsiPatYD72s0eHsFOsPOfeEkEEv1IP/KfpxTBTiDRjwQ1wU4R7AQS/UiwUwQ7L3QCiX7k70QR7LzQCXb6kb8TlSJgpwsoiqIIdoqiKIpgpyiKogh2iqIoimCnKIqiCHaKoiiCnaIoiiLYKYqiKIKdoiiKSmmwN23aNObtguwT9LjJ1MuXL5NSbiy+0du+efNG2rRp41hu3brFWkK9l/WoNnWIYK8DsF++fDnlL8jz58/zoqSoX6l79+4lPMhIO7AfP35cevToIW3btpXCwkI5deqUp/Hmd/Z+Bw4cUFFfvXr11OvBgwfl3bt3snHjRunWrZtkZWXJmDFj1HdeYI9l+6qqKuncubPk5+fLwIEDUwL8Z8+eDQT3ePocOnz4sAwePFhat26tXvE5Fl9TVLLBjroUBO5udally5Zy586dyDbPnz+XvLy8tK1DrmAHHDUUcZJ9+/YNBJkg+23evFl69uwpjx8/lmfPnikHbd++3RPsQbdv0KCBjBw5MuLEhQsXSnFxcUqAPQjc4+nz06dPS6tWreTkyZPq89GjR9WFfubMmcC+pqhUAHsQuLvViVmzZsns2bMj26xevVomTJiQtnXIFex9+vSRJUuWyNu3bx0pj2iQCbIfTlRHo3obDWA3sAfdvn79+vLkyRNHTs6re4SLJFGLvhijwT2ePi8pKZFt27Y5jrF161YZPnx4YF8ny39cuGC5du2aoy75wd2tTty9e1dF3+Y2Fy9eTFodSgrYAcjS0lLVnejXr59cuXLFEzKZmZkx7Yf39gBdly5dPMEe6/ZB8l7mBZLoRV9MifR5Tk6OvHr1ynEMNDDZ2dmBfZ0q/uPCRS+PHj2KqS4VFBTIpUuX5MWLF9KhQ4ek1qGEgx3GoiXSQh6pa9eu6n2zZs3UnRNa6I5kZGRE3c900KBBgyKO0zmp/fv3e4I61u2DgD3VIvZ4+xzRxo4dO2pEG927dw/sa0bsXJK5XL161VGXbt686Vq3/epEZWWljB8/XtauXSvTp09Pah1KSsSOwQE4Ejp27JgaWICGDBkiq1atUu/RtcFJNGrUKOp+GETQuW8MLBQVFan8EwQH69yXG6hj3T7VRqqD5tjj6XPkBxE56PzgiRMnpF27dpGuZRBfU1Sq5Ni9oB6tTqD+IS+OqPzGjRtpXYdcwY4WBt0WjBLjJOFMCHDq37+/6pagK7N3715H3sprvxEjRkjHjh1Va4joc+XKlap70r59exk2bJi8fv3aE9Sxbp+KYA9yV0w8fa4jETQKuLDhxzVr1sTka4pKBbBHg7pfndARdadOnQJtH+Y6xH+exlnJuo+dotIN7EGgHk1z5syR8vLytPcXwR5nEeoUlRr1CGkV9HYfPHhAsFMURYVd1dXVkpubK2VlZe/F+RLsFEVRBDtFURRFsFMURVEEO0VRFEWwUxRFUQQ7RVFUmoJ92rRpKWVUPOxJtXOkqPdBmPRu/fr1ca+fmKBrwYIFkb/8a2HqAEzRiz8mLVq0SE0C5lYm7NywYUPacI9gpygqbtq5c6d6kIWf8IchPD+hNsJMjZjUC/8mxUMtzKm7MSc65mHXM6piNkh9H7tdJuzE/C/J0q/xgSvYcaJ4QAVeMecxdP36ddXK4Tu84rOX0AIuXbpU5s6dq7bVjvU7BiB74cIF1cJighzMuoYTw4/kZg+2RzlodTFfw7p169S+2GbFihVqciwve/BXZLdjUhQVf1VUVCigYv70ZcuWqTo4b968yJzleDrR5MmT1YL1GsCIrmfOnKlgZ871Ygv/SNXMsYM3zLFuswvcwcM07DJhJ6J9cAXl4oEZXsIEX9gPPML2hw4diqzzs103MnYZbj6YMWOGY1ZX7AfuQWjE4D+8Yr4a+0Ee8+fPrxmx4/FRMPj27duRrgzgaz5WSguQhJEPHz5Un9Eyo/Box5g4caJjqkw4xuwG2T8QThiQhtM2bdrkiAAwReby5ct97WHETlHJkZ4eFxBCkKVhPGXKlMg2mBHx3Llz6j3+9j916lQFYA1RQE4/BMNLYAtAbkfrmDQPDQkCQDOoM8uE8DQlzNSI4BJCYHj//v0a5QC2OK6emhd24dzwqD0/2zER2OjRoxXMsa1dhmkP/IMyTO3atUtN2Y3jwNbdu3er9BMYi0BWCw/2QKBcA+wAp3nCEFodtxYMuTP7uaKImKMdY9y4cY65H+As0wYbwuhi6Wk2zRwZhImBMMeynz0EO0UlXgA5YIv6bT7xCN/jwRZaGoy6vtrzntsQdhN68oC4FrafNGmSgiHACn6AAfphGWaZsGfs2LGOWRgxQ6PbU5pQhj1mgIzB06dPfW3HtMB+ZZj2mNG51uLFi1U5OI7pO5wbGg8t9BIQANcAO7oIduuIH0a3vKZwQLcHtUY7hhtk/cBunghaYnQ/cKKI1JEb062/lz0EO0UlXkeOHFEgRFQJiKE3jQWRKj6bvNBCvhzRKlI2ekHd9UvHQGCC+YALlItjmdqzZ48CvV0m7ARHbIa5sQQpGzu4DGI7pgb2K8O0R0fnWmgMkLWAcBykktw4jKAWDQnkGrFjqlk72gZIo0XsODharGjHiBXs5md0M8zHy6GVQ2rHzx6CnaISL8AWESYAZ0a/AKzOSyMK1alUDU5Ev6aCjIsBjGY0jOPbAERjgsjdLhN2mmUgm4DGx01omBBcmgGrbnT8bLdTQWYZtj1IrZjjhpjATE81jOPY0xejV4SUDviqH/ChwI68kJmrwg+h8+P4QWCAW1fIzmnDkchTRTtGNLCb9tjr0NXQJwaoI/euUzFe9rgdk6Ko+AqwBcDQU9eRKViAXLOuw3hiESJUM3rGYKDeHo0A8sl+AtDtnDQAh3E9DToEmhqOdpnY1xyoRI5cR762MNCp7UNWAikTPebnZzt84FWGbQ+CV52nh79gn05ju2UlUOaWLVscaSAFdnyJAQY9gqzvaIFj4Ay/24AQPaOFAcgxAKrzRH7HiAZ22x5zHVpctIwYnIWzMJKNcvRJedljH5OiqPgJuWzUUR1ggQMI7gAz3DihI1TUR9RvnVPGfgCVvnsG23qlV7XQS7dz0hDuHEGgB/4gwNMBn1mmaacWUiaArZvQUOFY+o4YM6/vZTv2sR+PZ5Zh+wAwx50tOD7SO1VVVYqfOI5tK4R19rgl/3lKURQVYqHHsG/fPsd3BDtFUVRIhV4IegdmmodgpyiKCqmQzkE62rwbSOt/T27V+5EnpYoAAAAASUVORK5CYII="/>
          <p:cNvSpPr>
            <a:spLocks noChangeAspect="1" noChangeArrowheads="1"/>
          </p:cNvSpPr>
          <p:nvPr/>
        </p:nvSpPr>
        <p:spPr bwMode="auto">
          <a:xfrm>
            <a:off x="63500" y="-177800"/>
            <a:ext cx="3562350" cy="56197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2485417373"/>
      </p:ext>
    </p:extLst>
  </p:cSld>
  <p:clrMapOvr>
    <a:masterClrMapping/>
  </p:clrMapOvr>
  <p:transition spd="slow">
    <p:push/>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When the tapping of the arterial walls can no longer be heard the blood is freely flowing past the blood pressure cuff.  This is the lowest amount of pressure exerted on your arterial walls and this occurs when the heart is at rest (not contracting).  This is your diastolic or minimum pressure reading. </a:t>
            </a:r>
          </a:p>
          <a:p>
            <a:endParaRPr lang="en-US" sz="1050" dirty="0"/>
          </a:p>
          <a:p>
            <a:r>
              <a:rPr lang="en-US" sz="1050" dirty="0" err="1" smtClean="0"/>
              <a:t>Orgin</a:t>
            </a:r>
            <a:r>
              <a:rPr lang="en-US" sz="1050" dirty="0" smtClean="0"/>
              <a:t> - Diastole</a:t>
            </a:r>
          </a:p>
          <a:p>
            <a:endParaRPr lang="en-US" sz="1050" dirty="0"/>
          </a:p>
          <a:p>
            <a:r>
              <a:rPr lang="en-US" sz="1050" dirty="0" smtClean="0"/>
              <a:t>late </a:t>
            </a:r>
            <a:r>
              <a:rPr lang="en-US" sz="1050" dirty="0"/>
              <a:t>16th century: via late Latin from Greek, ‘separation, expansion,’ from </a:t>
            </a:r>
            <a:r>
              <a:rPr lang="en-US" sz="1050" i="1" dirty="0" err="1"/>
              <a:t>diastellein</a:t>
            </a:r>
            <a:r>
              <a:rPr lang="en-US" sz="1050" dirty="0"/>
              <a:t>, from </a:t>
            </a:r>
            <a:r>
              <a:rPr lang="en-US" sz="1050" i="1" dirty="0" err="1"/>
              <a:t>dia</a:t>
            </a:r>
            <a:r>
              <a:rPr lang="en-US" sz="1050" dirty="0"/>
              <a:t> ‘apart’ + </a:t>
            </a:r>
            <a:r>
              <a:rPr lang="en-US" sz="1050" i="1" dirty="0" err="1"/>
              <a:t>stellein</a:t>
            </a:r>
            <a:r>
              <a:rPr lang="en-US" sz="1050" dirty="0"/>
              <a:t> ‘to place.’</a:t>
            </a:r>
          </a:p>
        </p:txBody>
      </p:sp>
      <p:sp>
        <p:nvSpPr>
          <p:cNvPr id="3" name="Title 2"/>
          <p:cNvSpPr>
            <a:spLocks noGrp="1"/>
          </p:cNvSpPr>
          <p:nvPr>
            <p:ph type="title"/>
          </p:nvPr>
        </p:nvSpPr>
        <p:spPr/>
        <p:txBody>
          <a:bodyPr/>
          <a:lstStyle/>
          <a:p>
            <a:r>
              <a:rPr lang="en-US" dirty="0" err="1" smtClean="0"/>
              <a:t>Karotkoff</a:t>
            </a:r>
            <a:r>
              <a:rPr lang="en-US" dirty="0" smtClean="0"/>
              <a:t> </a:t>
            </a:r>
            <a:r>
              <a:rPr lang="en-US" dirty="0" smtClean="0"/>
              <a:t>Sounds</a:t>
            </a:r>
            <a:endParaRPr lang="en-US" dirty="0"/>
          </a:p>
        </p:txBody>
      </p:sp>
    </p:spTree>
    <p:extLst>
      <p:ext uri="{BB962C8B-B14F-4D97-AF65-F5344CB8AC3E}">
        <p14:creationId xmlns:p14="http://schemas.microsoft.com/office/powerpoint/2010/main" val="1985119165"/>
      </p:ext>
    </p:extLst>
  </p:cSld>
  <p:clrMapOvr>
    <a:masterClrMapping/>
  </p:clrMapOvr>
  <p:transition spd="slow">
    <p:push/>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2209800"/>
            <a:ext cx="4419600" cy="3807768"/>
          </a:xfrm>
        </p:spPr>
        <p:txBody>
          <a:bodyPr>
            <a:normAutofit/>
          </a:bodyPr>
          <a:lstStyle/>
          <a:p>
            <a:r>
              <a:rPr lang="en-US" b="1" dirty="0" smtClean="0"/>
              <a:t>The pressure that your blood exerts against your arteries as it is pumped through your body by the heart</a:t>
            </a:r>
          </a:p>
          <a:p>
            <a:endParaRPr lang="en-US" b="1" dirty="0" smtClean="0"/>
          </a:p>
          <a:p>
            <a:r>
              <a:rPr lang="en-US" b="1" dirty="0" smtClean="0"/>
              <a:t>The pressure in the arteries </a:t>
            </a:r>
            <a:r>
              <a:rPr lang="en-US" b="1" i="1" dirty="0" smtClean="0"/>
              <a:t>increases</a:t>
            </a:r>
            <a:r>
              <a:rPr lang="en-US" b="1" dirty="0" smtClean="0"/>
              <a:t> when the heart beats and </a:t>
            </a:r>
            <a:r>
              <a:rPr lang="en-US" b="1" i="1" dirty="0" smtClean="0"/>
              <a:t>decreases</a:t>
            </a:r>
            <a:r>
              <a:rPr lang="en-US" b="1" dirty="0" smtClean="0"/>
              <a:t> while it is resting</a:t>
            </a:r>
          </a:p>
          <a:p>
            <a:pPr marL="0" indent="0">
              <a:buNone/>
            </a:pPr>
            <a:endParaRPr lang="en-US" dirty="0"/>
          </a:p>
        </p:txBody>
      </p:sp>
      <p:sp>
        <p:nvSpPr>
          <p:cNvPr id="3" name="Title 2"/>
          <p:cNvSpPr>
            <a:spLocks noGrp="1"/>
          </p:cNvSpPr>
          <p:nvPr>
            <p:ph type="title"/>
          </p:nvPr>
        </p:nvSpPr>
        <p:spPr/>
        <p:txBody>
          <a:bodyPr/>
          <a:lstStyle/>
          <a:p>
            <a:r>
              <a:rPr lang="en-US" b="1" dirty="0" smtClean="0"/>
              <a:t>What is blood pressure?</a:t>
            </a:r>
            <a:endParaRPr lang="en-US" b="1" dirty="0"/>
          </a:p>
        </p:txBody>
      </p:sp>
      <p:pic>
        <p:nvPicPr>
          <p:cNvPr id="5" name="Picture 2" descr="http://www.cdc.gov/bloodpressure/images/blood-pressure.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42320" y="2743200"/>
            <a:ext cx="4107105" cy="2969568"/>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p:cNvSpPr txBox="1"/>
          <p:nvPr/>
        </p:nvSpPr>
        <p:spPr>
          <a:xfrm>
            <a:off x="4956854" y="5712768"/>
            <a:ext cx="4001715" cy="230832"/>
          </a:xfrm>
          <a:prstGeom prst="rect">
            <a:avLst/>
          </a:prstGeom>
          <a:noFill/>
        </p:spPr>
        <p:txBody>
          <a:bodyPr wrap="square" rtlCol="0">
            <a:spAutoFit/>
          </a:bodyPr>
          <a:lstStyle/>
          <a:p>
            <a:pPr algn="ctr"/>
            <a:r>
              <a:rPr lang="en-US" sz="900" dirty="0"/>
              <a:t>http://www.cdc.gov/bloodpressure/about.htm</a:t>
            </a:r>
          </a:p>
        </p:txBody>
      </p:sp>
    </p:spTree>
    <p:extLst>
      <p:ext uri="{BB962C8B-B14F-4D97-AF65-F5344CB8AC3E}">
        <p14:creationId xmlns:p14="http://schemas.microsoft.com/office/powerpoint/2010/main" val="4248524376"/>
      </p:ext>
    </p:extLst>
  </p:cSld>
  <p:clrMapOvr>
    <a:masterClrMapping/>
  </p:clrMapOvr>
  <p:transition spd="slow">
    <p:push/>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4" name="Picture 6" descr="http://upload.wikimedia.org/wikipedia/commons/b/b9/CM-106.jpg"/>
          <p:cNvPicPr>
            <a:picLocks noChangeAspect="1" noChangeArrowheads="1"/>
          </p:cNvPicPr>
          <p:nvPr/>
        </p:nvPicPr>
        <p:blipFill rotWithShape="1">
          <a:blip r:embed="rId2">
            <a:extLst>
              <a:ext uri="{28A0092B-C50C-407E-A947-70E740481C1C}">
                <a14:useLocalDpi xmlns:a14="http://schemas.microsoft.com/office/drawing/2010/main" val="0"/>
              </a:ext>
            </a:extLst>
          </a:blip>
          <a:srcRect l="6344" r="4335"/>
          <a:stretch/>
        </p:blipFill>
        <p:spPr bwMode="auto">
          <a:xfrm>
            <a:off x="2837793" y="2768805"/>
            <a:ext cx="3773214" cy="3831377"/>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17" name="Title 2"/>
          <p:cNvSpPr txBox="1">
            <a:spLocks/>
          </p:cNvSpPr>
          <p:nvPr/>
        </p:nvSpPr>
        <p:spPr>
          <a:xfrm>
            <a:off x="457200" y="338328"/>
            <a:ext cx="8229600" cy="103327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b="1" dirty="0" smtClean="0"/>
              <a:t>Measuring Blood Pressure</a:t>
            </a:r>
            <a:endParaRPr lang="en-US" b="1" dirty="0"/>
          </a:p>
        </p:txBody>
      </p:sp>
      <p:sp>
        <p:nvSpPr>
          <p:cNvPr id="21" name="TextBox 20"/>
          <p:cNvSpPr txBox="1"/>
          <p:nvPr/>
        </p:nvSpPr>
        <p:spPr>
          <a:xfrm>
            <a:off x="2956560" y="6484766"/>
            <a:ext cx="3773214" cy="230832"/>
          </a:xfrm>
          <a:prstGeom prst="rect">
            <a:avLst/>
          </a:prstGeom>
          <a:noFill/>
        </p:spPr>
        <p:txBody>
          <a:bodyPr wrap="square" rtlCol="0">
            <a:spAutoFit/>
          </a:bodyPr>
          <a:lstStyle/>
          <a:p>
            <a:pPr algn="ctr"/>
            <a:r>
              <a:rPr lang="en-US" sz="900" dirty="0"/>
              <a:t>http://upload.wikimedia.org/wikipedia/commons/b/b9/CM-106.jpg</a:t>
            </a:r>
          </a:p>
        </p:txBody>
      </p:sp>
      <p:sp>
        <p:nvSpPr>
          <p:cNvPr id="23" name="Left Arrow 22"/>
          <p:cNvSpPr/>
          <p:nvPr/>
        </p:nvSpPr>
        <p:spPr>
          <a:xfrm>
            <a:off x="4550559" y="2747166"/>
            <a:ext cx="1726955" cy="228600"/>
          </a:xfrm>
          <a:prstGeom prst="leftArrow">
            <a:avLst/>
          </a:prstGeom>
          <a:solidFill>
            <a:srgbClr val="E4BAAE"/>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Left Arrow 26"/>
          <p:cNvSpPr/>
          <p:nvPr/>
        </p:nvSpPr>
        <p:spPr>
          <a:xfrm rot="1497749">
            <a:off x="4760595" y="3846103"/>
            <a:ext cx="2170729" cy="249318"/>
          </a:xfrm>
          <a:prstGeom prst="leftArrow">
            <a:avLst/>
          </a:prstGeom>
          <a:solidFill>
            <a:srgbClr val="E4BAAE"/>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Left Arrow 27"/>
          <p:cNvSpPr/>
          <p:nvPr/>
        </p:nvSpPr>
        <p:spPr>
          <a:xfrm rot="10800000">
            <a:off x="2365246" y="3285395"/>
            <a:ext cx="685802" cy="228603"/>
          </a:xfrm>
          <a:prstGeom prst="leftArrow">
            <a:avLst/>
          </a:prstGeom>
          <a:solidFill>
            <a:srgbClr val="E4BAAE"/>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Left Arrow 28"/>
          <p:cNvSpPr/>
          <p:nvPr/>
        </p:nvSpPr>
        <p:spPr>
          <a:xfrm rot="10800000">
            <a:off x="2438400" y="4570192"/>
            <a:ext cx="1380795" cy="228601"/>
          </a:xfrm>
          <a:prstGeom prst="leftArrow">
            <a:avLst/>
          </a:prstGeom>
          <a:solidFill>
            <a:srgbClr val="E4BAAE"/>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p:cNvSpPr txBox="1"/>
          <p:nvPr/>
        </p:nvSpPr>
        <p:spPr>
          <a:xfrm>
            <a:off x="6277514" y="2655912"/>
            <a:ext cx="2438400" cy="923330"/>
          </a:xfrm>
          <a:prstGeom prst="rect">
            <a:avLst/>
          </a:prstGeom>
          <a:noFill/>
        </p:spPr>
        <p:txBody>
          <a:bodyPr wrap="square" rtlCol="0">
            <a:spAutoFit/>
          </a:bodyPr>
          <a:lstStyle/>
          <a:p>
            <a:r>
              <a:rPr lang="en-US" b="1" dirty="0" smtClean="0"/>
              <a:t>Pump</a:t>
            </a:r>
          </a:p>
          <a:p>
            <a:r>
              <a:rPr lang="en-US" dirty="0" smtClean="0"/>
              <a:t>Inflates the cuff to stop blood flow</a:t>
            </a:r>
            <a:endParaRPr lang="en-US" dirty="0"/>
          </a:p>
        </p:txBody>
      </p:sp>
      <p:sp>
        <p:nvSpPr>
          <p:cNvPr id="31" name="TextBox 30"/>
          <p:cNvSpPr txBox="1"/>
          <p:nvPr/>
        </p:nvSpPr>
        <p:spPr>
          <a:xfrm>
            <a:off x="6839712" y="4235382"/>
            <a:ext cx="2438400" cy="923330"/>
          </a:xfrm>
          <a:prstGeom prst="rect">
            <a:avLst/>
          </a:prstGeom>
          <a:noFill/>
        </p:spPr>
        <p:txBody>
          <a:bodyPr wrap="square" rtlCol="0">
            <a:spAutoFit/>
          </a:bodyPr>
          <a:lstStyle/>
          <a:p>
            <a:r>
              <a:rPr lang="en-US" b="1" dirty="0" smtClean="0"/>
              <a:t>Valve</a:t>
            </a:r>
          </a:p>
          <a:p>
            <a:r>
              <a:rPr lang="en-US" dirty="0" smtClean="0"/>
              <a:t>Lets air out of the cuff, allowing it to deflate</a:t>
            </a:r>
            <a:endParaRPr lang="en-US" dirty="0"/>
          </a:p>
        </p:txBody>
      </p:sp>
      <p:sp>
        <p:nvSpPr>
          <p:cNvPr id="32" name="TextBox 31"/>
          <p:cNvSpPr txBox="1"/>
          <p:nvPr/>
        </p:nvSpPr>
        <p:spPr>
          <a:xfrm>
            <a:off x="280416" y="3193955"/>
            <a:ext cx="2057398" cy="923330"/>
          </a:xfrm>
          <a:prstGeom prst="rect">
            <a:avLst/>
          </a:prstGeom>
          <a:noFill/>
        </p:spPr>
        <p:txBody>
          <a:bodyPr wrap="square" rtlCol="0">
            <a:spAutoFit/>
          </a:bodyPr>
          <a:lstStyle/>
          <a:p>
            <a:pPr algn="r"/>
            <a:r>
              <a:rPr lang="en-US" b="1" dirty="0" smtClean="0"/>
              <a:t>Dial</a:t>
            </a:r>
          </a:p>
          <a:p>
            <a:pPr algn="r"/>
            <a:r>
              <a:rPr lang="en-US" dirty="0" smtClean="0"/>
              <a:t>Used to read </a:t>
            </a:r>
            <a:br>
              <a:rPr lang="en-US" dirty="0" smtClean="0"/>
            </a:br>
            <a:r>
              <a:rPr lang="en-US" dirty="0" smtClean="0"/>
              <a:t>blood pressure</a:t>
            </a:r>
            <a:endParaRPr lang="en-US" dirty="0"/>
          </a:p>
        </p:txBody>
      </p:sp>
      <p:sp>
        <p:nvSpPr>
          <p:cNvPr id="33" name="TextBox 32"/>
          <p:cNvSpPr txBox="1"/>
          <p:nvPr/>
        </p:nvSpPr>
        <p:spPr>
          <a:xfrm>
            <a:off x="185928" y="4519976"/>
            <a:ext cx="2209798" cy="923330"/>
          </a:xfrm>
          <a:prstGeom prst="rect">
            <a:avLst/>
          </a:prstGeom>
          <a:noFill/>
        </p:spPr>
        <p:txBody>
          <a:bodyPr wrap="square" rtlCol="0">
            <a:spAutoFit/>
          </a:bodyPr>
          <a:lstStyle/>
          <a:p>
            <a:pPr algn="r"/>
            <a:r>
              <a:rPr lang="en-US" b="1" dirty="0" smtClean="0"/>
              <a:t>Cuff</a:t>
            </a:r>
          </a:p>
          <a:p>
            <a:pPr algn="r"/>
            <a:r>
              <a:rPr lang="en-US" dirty="0" smtClean="0"/>
              <a:t>Used to temporarily stop blood flow</a:t>
            </a:r>
            <a:endParaRPr lang="en-US" dirty="0"/>
          </a:p>
        </p:txBody>
      </p:sp>
      <p:sp>
        <p:nvSpPr>
          <p:cNvPr id="36" name="Title 2"/>
          <p:cNvSpPr txBox="1">
            <a:spLocks/>
          </p:cNvSpPr>
          <p:nvPr/>
        </p:nvSpPr>
        <p:spPr>
          <a:xfrm>
            <a:off x="0" y="879348"/>
            <a:ext cx="9144000" cy="108661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dirty="0" smtClean="0">
                <a:solidFill>
                  <a:schemeClr val="tx1"/>
                </a:solidFill>
              </a:rPr>
              <a:t>The Sphygmomanometer</a:t>
            </a:r>
            <a:endParaRPr lang="en-US" sz="4000" b="1" dirty="0">
              <a:solidFill>
                <a:schemeClr val="tx1"/>
              </a:solidFill>
            </a:endParaRPr>
          </a:p>
        </p:txBody>
      </p:sp>
      <p:sp>
        <p:nvSpPr>
          <p:cNvPr id="14" name="Title 2"/>
          <p:cNvSpPr txBox="1">
            <a:spLocks/>
          </p:cNvSpPr>
          <p:nvPr/>
        </p:nvSpPr>
        <p:spPr>
          <a:xfrm>
            <a:off x="18288" y="1907246"/>
            <a:ext cx="9144000" cy="108661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274320" indent="-274320" algn="l">
              <a:spcBef>
                <a:spcPct val="20000"/>
              </a:spcBef>
              <a:buClr>
                <a:schemeClr val="accent1"/>
              </a:buClr>
              <a:buSzPct val="100000"/>
              <a:buFont typeface="Symbol" pitchFamily="18" charset="2"/>
              <a:buChar char=""/>
            </a:pPr>
            <a:r>
              <a:rPr lang="en-US" sz="2000" b="1" dirty="0">
                <a:solidFill>
                  <a:schemeClr val="tx2"/>
                </a:solidFill>
                <a:latin typeface="+mn-lt"/>
                <a:ea typeface="+mn-ea"/>
                <a:cs typeface="+mn-cs"/>
              </a:rPr>
              <a:t>The Sphygmomanometer is also</a:t>
            </a:r>
            <a:br>
              <a:rPr lang="en-US" sz="2000" b="1" dirty="0">
                <a:solidFill>
                  <a:schemeClr val="tx2"/>
                </a:solidFill>
                <a:latin typeface="+mn-lt"/>
                <a:ea typeface="+mn-ea"/>
                <a:cs typeface="+mn-cs"/>
              </a:rPr>
            </a:br>
            <a:r>
              <a:rPr lang="en-US" sz="2000" b="1" dirty="0" smtClean="0">
                <a:solidFill>
                  <a:schemeClr val="tx2"/>
                </a:solidFill>
                <a:latin typeface="+mn-lt"/>
                <a:ea typeface="+mn-ea"/>
                <a:cs typeface="+mn-cs"/>
              </a:rPr>
              <a:t>called a </a:t>
            </a:r>
            <a:r>
              <a:rPr lang="en-US" sz="2000" b="1" i="1" dirty="0">
                <a:solidFill>
                  <a:schemeClr val="tx2"/>
                </a:solidFill>
                <a:latin typeface="+mn-lt"/>
                <a:ea typeface="+mn-ea"/>
                <a:cs typeface="+mn-cs"/>
              </a:rPr>
              <a:t>Blood Pressure Cuff</a:t>
            </a:r>
          </a:p>
        </p:txBody>
      </p:sp>
    </p:spTree>
    <p:extLst>
      <p:ext uri="{BB962C8B-B14F-4D97-AF65-F5344CB8AC3E}">
        <p14:creationId xmlns:p14="http://schemas.microsoft.com/office/powerpoint/2010/main" val="1606209074"/>
      </p:ext>
    </p:extLst>
  </p:cSld>
  <p:clrMapOvr>
    <a:masterClrMapping/>
  </p:clrMapOvr>
  <p:transition spd="slow">
    <p:push/>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err="1" smtClean="0"/>
              <a:t>Sphygm</a:t>
            </a:r>
            <a:r>
              <a:rPr lang="en-US" dirty="0" smtClean="0"/>
              <a:t> - </a:t>
            </a:r>
            <a:r>
              <a:rPr lang="en-US" dirty="0"/>
              <a:t>From the </a:t>
            </a:r>
            <a:r>
              <a:rPr lang="en-US" dirty="0">
                <a:hlinkClick r:id="rId2" tooltip="w:Ancient Greek language"/>
              </a:rPr>
              <a:t>Ancient Greek</a:t>
            </a:r>
            <a:r>
              <a:rPr lang="en-US" dirty="0"/>
              <a:t> </a:t>
            </a:r>
            <a:r>
              <a:rPr lang="el-GR" dirty="0">
                <a:hlinkClick r:id="rId3" tooltip="σφυγμός"/>
              </a:rPr>
              <a:t>σφυγμός</a:t>
            </a:r>
            <a:r>
              <a:rPr lang="el-GR" dirty="0"/>
              <a:t> (</a:t>
            </a:r>
            <a:r>
              <a:rPr lang="en-US" i="1" dirty="0" err="1"/>
              <a:t>sphugmós</a:t>
            </a:r>
            <a:r>
              <a:rPr lang="en-US" dirty="0"/>
              <a:t>, “pulse”), from </a:t>
            </a:r>
            <a:r>
              <a:rPr lang="el-GR" dirty="0">
                <a:hlinkClick r:id="rId4" tooltip="σφύζω"/>
              </a:rPr>
              <a:t>σφύζω</a:t>
            </a:r>
            <a:r>
              <a:rPr lang="el-GR" dirty="0"/>
              <a:t> (</a:t>
            </a:r>
            <a:r>
              <a:rPr lang="en-US" i="1" dirty="0" err="1"/>
              <a:t>sphúzō</a:t>
            </a:r>
            <a:r>
              <a:rPr lang="en-US" dirty="0"/>
              <a:t>, “I beat”, “I throb</a:t>
            </a:r>
            <a:r>
              <a:rPr lang="en-US" dirty="0" smtClean="0"/>
              <a:t>”).</a:t>
            </a:r>
          </a:p>
          <a:p>
            <a:r>
              <a:rPr lang="en-US" dirty="0" smtClean="0"/>
              <a:t>Manometer – an instrument used to measure pressure in a fluid.   </a:t>
            </a:r>
            <a:r>
              <a:rPr lang="en-US" dirty="0" err="1"/>
              <a:t>From</a:t>
            </a:r>
            <a:r>
              <a:rPr lang="en-US" dirty="0"/>
              <a:t> </a:t>
            </a:r>
            <a:r>
              <a:rPr lang="en-US" dirty="0">
                <a:hlinkClick r:id="rId5" tooltip="w:French language"/>
              </a:rPr>
              <a:t>French</a:t>
            </a:r>
            <a:r>
              <a:rPr lang="en-US" dirty="0"/>
              <a:t> </a:t>
            </a:r>
            <a:r>
              <a:rPr lang="en-US" i="1" dirty="0" err="1">
                <a:hlinkClick r:id="rId6" tooltip="manomètre"/>
              </a:rPr>
              <a:t>manomètre</a:t>
            </a:r>
            <a:r>
              <a:rPr lang="en-US" dirty="0"/>
              <a:t>, formed from </a:t>
            </a:r>
            <a:r>
              <a:rPr lang="en-US" dirty="0">
                <a:hlinkClick r:id="rId2" tooltip="w:Ancient Greek language"/>
              </a:rPr>
              <a:t>Ancient Greek</a:t>
            </a:r>
            <a:r>
              <a:rPr lang="en-US" dirty="0"/>
              <a:t> </a:t>
            </a:r>
            <a:r>
              <a:rPr lang="el-GR" dirty="0">
                <a:hlinkClick r:id="rId7" tooltip="μανός"/>
              </a:rPr>
              <a:t>μανός</a:t>
            </a:r>
            <a:r>
              <a:rPr lang="el-GR" dirty="0"/>
              <a:t> (</a:t>
            </a:r>
            <a:r>
              <a:rPr lang="en-US" i="1" dirty="0" err="1"/>
              <a:t>manós</a:t>
            </a:r>
            <a:r>
              <a:rPr lang="en-US" dirty="0"/>
              <a:t>, “thin, rare”) + </a:t>
            </a:r>
            <a:r>
              <a:rPr lang="el-GR" dirty="0">
                <a:hlinkClick r:id="rId8" tooltip="μέτρον"/>
              </a:rPr>
              <a:t>μέτρον</a:t>
            </a:r>
            <a:r>
              <a:rPr lang="el-GR" dirty="0"/>
              <a:t> (</a:t>
            </a:r>
            <a:r>
              <a:rPr lang="en-US" i="1" dirty="0" err="1"/>
              <a:t>métron</a:t>
            </a:r>
            <a:r>
              <a:rPr lang="en-US" dirty="0"/>
              <a:t>)</a:t>
            </a:r>
          </a:p>
        </p:txBody>
      </p:sp>
      <p:sp>
        <p:nvSpPr>
          <p:cNvPr id="3" name="Title 2"/>
          <p:cNvSpPr>
            <a:spLocks noGrp="1"/>
          </p:cNvSpPr>
          <p:nvPr>
            <p:ph type="title"/>
          </p:nvPr>
        </p:nvSpPr>
        <p:spPr/>
        <p:txBody>
          <a:bodyPr/>
          <a:lstStyle/>
          <a:p>
            <a:r>
              <a:rPr lang="en-US" dirty="0" err="1" smtClean="0"/>
              <a:t>Syphygmomanometer</a:t>
            </a:r>
            <a:endParaRPr lang="en-US" dirty="0"/>
          </a:p>
        </p:txBody>
      </p:sp>
    </p:spTree>
    <p:extLst>
      <p:ext uri="{BB962C8B-B14F-4D97-AF65-F5344CB8AC3E}">
        <p14:creationId xmlns:p14="http://schemas.microsoft.com/office/powerpoint/2010/main" val="3649023750"/>
      </p:ext>
    </p:extLst>
  </p:cSld>
  <p:clrMapOvr>
    <a:masterClrMapping/>
  </p:clrMapOvr>
  <p:transition spd="slow">
    <p:push/>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Grid">
      <a:dk1>
        <a:sysClr val="windowText" lastClr="000000"/>
      </a:dk1>
      <a:lt1>
        <a:sysClr val="window" lastClr="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Newsprint</Template>
  <TotalTime>753</TotalTime>
  <Words>1161</Words>
  <Application>Microsoft Office PowerPoint</Application>
  <PresentationFormat>On-screen Show (4:3)</PresentationFormat>
  <Paragraphs>173</Paragraphs>
  <Slides>27</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27</vt:i4>
      </vt:variant>
    </vt:vector>
  </HeadingPairs>
  <TitlesOfParts>
    <vt:vector size="34" baseType="lpstr">
      <vt:lpstr>Arial</vt:lpstr>
      <vt:lpstr>Calibri</vt:lpstr>
      <vt:lpstr>Cambria Math</vt:lpstr>
      <vt:lpstr>Candara</vt:lpstr>
      <vt:lpstr>Symbol</vt:lpstr>
      <vt:lpstr>Wingdings</vt:lpstr>
      <vt:lpstr>Waveform</vt:lpstr>
      <vt:lpstr>Blood Pressure Basics</vt:lpstr>
      <vt:lpstr>History of Blood Presure</vt:lpstr>
      <vt:lpstr>History Continued</vt:lpstr>
      <vt:lpstr>History Cont.</vt:lpstr>
      <vt:lpstr>Karotkoff Sounds</vt:lpstr>
      <vt:lpstr>Karotkoff Sounds</vt:lpstr>
      <vt:lpstr>What is blood pressure?</vt:lpstr>
      <vt:lpstr>PowerPoint Presentation</vt:lpstr>
      <vt:lpstr>Syphygmomanometer</vt:lpstr>
      <vt:lpstr>PowerPoint Presentation</vt:lpstr>
      <vt:lpstr>History of Stethoscope</vt:lpstr>
      <vt:lpstr>Why listen to the body? Auscultation</vt:lpstr>
      <vt:lpstr>Auscultation of the Liver</vt:lpstr>
      <vt:lpstr>You are the Doctor</vt:lpstr>
      <vt:lpstr>Where to auscultate for lung sounds </vt:lpstr>
      <vt:lpstr>Auscultation of the heart (you are listening to the valves open and close)</vt:lpstr>
      <vt:lpstr>PowerPoint Presentation</vt:lpstr>
      <vt:lpstr>PowerPoint Presentation</vt:lpstr>
      <vt:lpstr>Variations in Blood Pressure</vt:lpstr>
      <vt:lpstr>Hypertension</vt:lpstr>
      <vt:lpstr>Blood Pressure Diagnostic Chart for hypertension</vt:lpstr>
      <vt:lpstr>Hypertensive Crisis can present as Hypertensive Urgency or Hypertensive Emergency</vt:lpstr>
      <vt:lpstr>Hypertensive Urgency</vt:lpstr>
      <vt:lpstr>Hypertensive Emergency</vt:lpstr>
      <vt:lpstr>Hypotension – Low Blood Pressure</vt:lpstr>
      <vt:lpstr>Possible Causes of Hypotension</vt:lpstr>
      <vt:lpstr>Causes of Hypotension</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Human Heart and Blood Flow</dc:title>
  <dc:creator>SAMSON, CARLEIGH CLAYTON</dc:creator>
  <cp:lastModifiedBy>Mary McClellan</cp:lastModifiedBy>
  <cp:revision>51</cp:revision>
  <dcterms:created xsi:type="dcterms:W3CDTF">2012-11-05T18:14:33Z</dcterms:created>
  <dcterms:modified xsi:type="dcterms:W3CDTF">2015-04-28T14:05:50Z</dcterms:modified>
</cp:coreProperties>
</file>